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40"/>
  </p:notesMasterIdLst>
  <p:handoutMasterIdLst>
    <p:handoutMasterId r:id="rId41"/>
  </p:handoutMasterIdLst>
  <p:sldIdLst>
    <p:sldId id="258" r:id="rId5"/>
    <p:sldId id="259" r:id="rId6"/>
    <p:sldId id="287" r:id="rId7"/>
    <p:sldId id="296" r:id="rId8"/>
    <p:sldId id="298" r:id="rId9"/>
    <p:sldId id="300" r:id="rId10"/>
    <p:sldId id="295" r:id="rId11"/>
    <p:sldId id="277" r:id="rId12"/>
    <p:sldId id="288" r:id="rId13"/>
    <p:sldId id="289" r:id="rId14"/>
    <p:sldId id="299" r:id="rId15"/>
    <p:sldId id="290" r:id="rId16"/>
    <p:sldId id="291" r:id="rId17"/>
    <p:sldId id="292" r:id="rId18"/>
    <p:sldId id="293" r:id="rId19"/>
    <p:sldId id="275"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Lst>
  <p:sldSz cx="14630400" cy="8229600"/>
  <p:notesSz cx="7023100" cy="9309100"/>
  <p:defaultText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ska, Peggy" initials="PL" lastIdx="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15" autoAdjust="0"/>
    <p:restoredTop sz="75821" autoAdjust="0"/>
  </p:normalViewPr>
  <p:slideViewPr>
    <p:cSldViewPr>
      <p:cViewPr varScale="1">
        <p:scale>
          <a:sx n="78" d="100"/>
          <a:sy n="78" d="100"/>
        </p:scale>
        <p:origin x="-442" y="-77"/>
      </p:cViewPr>
      <p:guideLst>
        <p:guide orient="horz" pos="2592"/>
        <p:guide pos="4608"/>
      </p:guideLst>
    </p:cSldViewPr>
  </p:slideViewPr>
  <p:notesTextViewPr>
    <p:cViewPr>
      <p:scale>
        <a:sx n="125" d="100"/>
        <a:sy n="125" d="100"/>
      </p:scale>
      <p:origin x="0" y="0"/>
    </p:cViewPr>
  </p:notesTextViewPr>
  <p:notesViewPr>
    <p:cSldViewPr>
      <p:cViewPr varScale="1">
        <p:scale>
          <a:sx n="98" d="100"/>
          <a:sy n="98" d="100"/>
        </p:scale>
        <p:origin x="-35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ADS7042 + LPV811 at 1 kSPS</a:t>
            </a:r>
          </a:p>
        </c:rich>
      </c:tx>
      <c:layout/>
      <c:overlay val="0"/>
    </c:title>
    <c:autoTitleDeleted val="0"/>
    <c:plotArea>
      <c:layout/>
      <c:barChart>
        <c:barDir val="col"/>
        <c:grouping val="stacked"/>
        <c:varyColors val="0"/>
        <c:ser>
          <c:idx val="0"/>
          <c:order val="0"/>
          <c:tx>
            <c:v>Op Amp</c:v>
          </c:tx>
          <c:invertIfNegative val="0"/>
          <c:cat>
            <c:strRef>
              <c:f>Sheet2!$A$5:$A$6</c:f>
              <c:strCache>
                <c:ptCount val="2"/>
                <c:pt idx="0">
                  <c:v>With Op Amp</c:v>
                </c:pt>
                <c:pt idx="1">
                  <c:v>Without Op Amp</c:v>
                </c:pt>
              </c:strCache>
            </c:strRef>
          </c:cat>
          <c:val>
            <c:numRef>
              <c:f>Sheet2!$A$1:$B$1</c:f>
              <c:numCache>
                <c:formatCode>General</c:formatCode>
                <c:ptCount val="2"/>
                <c:pt idx="0">
                  <c:v>1.8</c:v>
                </c:pt>
                <c:pt idx="1">
                  <c:v>0</c:v>
                </c:pt>
              </c:numCache>
            </c:numRef>
          </c:val>
        </c:ser>
        <c:ser>
          <c:idx val="1"/>
          <c:order val="1"/>
          <c:tx>
            <c:v>AVDD</c:v>
          </c:tx>
          <c:invertIfNegative val="0"/>
          <c:cat>
            <c:strRef>
              <c:f>Sheet2!$A$5:$A$6</c:f>
              <c:strCache>
                <c:ptCount val="2"/>
                <c:pt idx="0">
                  <c:v>With Op Amp</c:v>
                </c:pt>
                <c:pt idx="1">
                  <c:v>Without Op Amp</c:v>
                </c:pt>
              </c:strCache>
            </c:strRef>
          </c:cat>
          <c:val>
            <c:numRef>
              <c:f>Sheet2!$A$2:$B$2</c:f>
              <c:numCache>
                <c:formatCode>General</c:formatCode>
                <c:ptCount val="2"/>
                <c:pt idx="0">
                  <c:v>0.73</c:v>
                </c:pt>
                <c:pt idx="1">
                  <c:v>0.73</c:v>
                </c:pt>
              </c:numCache>
            </c:numRef>
          </c:val>
        </c:ser>
        <c:ser>
          <c:idx val="2"/>
          <c:order val="2"/>
          <c:tx>
            <c:v>DVDD</c:v>
          </c:tx>
          <c:invertIfNegative val="0"/>
          <c:cat>
            <c:strRef>
              <c:f>Sheet2!$A$5:$A$6</c:f>
              <c:strCache>
                <c:ptCount val="2"/>
                <c:pt idx="0">
                  <c:v>With Op Amp</c:v>
                </c:pt>
                <c:pt idx="1">
                  <c:v>Without Op Amp</c:v>
                </c:pt>
              </c:strCache>
            </c:strRef>
          </c:cat>
          <c:val>
            <c:numRef>
              <c:f>Sheet2!$A$3:$B$3</c:f>
              <c:numCache>
                <c:formatCode>General</c:formatCode>
                <c:ptCount val="2"/>
                <c:pt idx="0">
                  <c:v>0.98</c:v>
                </c:pt>
                <c:pt idx="1">
                  <c:v>0.98</c:v>
                </c:pt>
              </c:numCache>
            </c:numRef>
          </c:val>
        </c:ser>
        <c:dLbls>
          <c:showLegendKey val="0"/>
          <c:showVal val="0"/>
          <c:showCatName val="0"/>
          <c:showSerName val="0"/>
          <c:showPercent val="0"/>
          <c:showBubbleSize val="0"/>
        </c:dLbls>
        <c:gapWidth val="150"/>
        <c:overlap val="100"/>
        <c:axId val="147990400"/>
        <c:axId val="148000768"/>
      </c:barChart>
      <c:catAx>
        <c:axId val="147990400"/>
        <c:scaling>
          <c:orientation val="minMax"/>
        </c:scaling>
        <c:delete val="0"/>
        <c:axPos val="b"/>
        <c:title>
          <c:tx>
            <c:rich>
              <a:bodyPr/>
              <a:lstStyle/>
              <a:p>
                <a:pPr>
                  <a:defRPr sz="1600"/>
                </a:pPr>
                <a:r>
                  <a:rPr lang="en-US" sz="1600"/>
                  <a:t>Topology</a:t>
                </a:r>
              </a:p>
            </c:rich>
          </c:tx>
          <c:layout/>
          <c:overlay val="0"/>
        </c:title>
        <c:majorTickMark val="out"/>
        <c:minorTickMark val="none"/>
        <c:tickLblPos val="nextTo"/>
        <c:txPr>
          <a:bodyPr/>
          <a:lstStyle/>
          <a:p>
            <a:pPr>
              <a:defRPr sz="1600"/>
            </a:pPr>
            <a:endParaRPr lang="en-US"/>
          </a:p>
        </c:txPr>
        <c:crossAx val="148000768"/>
        <c:crosses val="autoZero"/>
        <c:auto val="1"/>
        <c:lblAlgn val="ctr"/>
        <c:lblOffset val="100"/>
        <c:noMultiLvlLbl val="0"/>
      </c:catAx>
      <c:valAx>
        <c:axId val="148000768"/>
        <c:scaling>
          <c:orientation val="minMax"/>
        </c:scaling>
        <c:delete val="0"/>
        <c:axPos val="l"/>
        <c:majorGridlines/>
        <c:title>
          <c:tx>
            <c:rich>
              <a:bodyPr rot="-5400000" vert="horz"/>
              <a:lstStyle/>
              <a:p>
                <a:pPr>
                  <a:defRPr sz="1600"/>
                </a:pPr>
                <a:r>
                  <a:rPr lang="en-US" sz="1600"/>
                  <a:t>Power (uW)</a:t>
                </a:r>
              </a:p>
            </c:rich>
          </c:tx>
          <c:layout/>
          <c:overlay val="0"/>
        </c:title>
        <c:numFmt formatCode="General" sourceLinked="1"/>
        <c:majorTickMark val="out"/>
        <c:minorTickMark val="none"/>
        <c:tickLblPos val="nextTo"/>
        <c:crossAx val="147990400"/>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stacked"/>
        <c:varyColors val="0"/>
        <c:ser>
          <c:idx val="0"/>
          <c:order val="0"/>
          <c:tx>
            <c:v>Op Amp</c:v>
          </c:tx>
          <c:invertIfNegative val="0"/>
          <c:cat>
            <c:strRef>
              <c:f>Sheet1!$A$6:$A$8</c:f>
              <c:strCache>
                <c:ptCount val="3"/>
                <c:pt idx="0">
                  <c:v>1 kSPS</c:v>
                </c:pt>
                <c:pt idx="1">
                  <c:v>100 kSPS</c:v>
                </c:pt>
                <c:pt idx="2">
                  <c:v>1 MSPS</c:v>
                </c:pt>
              </c:strCache>
            </c:strRef>
          </c:cat>
          <c:val>
            <c:numRef>
              <c:f>Sheet1!$A$1:$A$3</c:f>
              <c:numCache>
                <c:formatCode>General</c:formatCode>
                <c:ptCount val="3"/>
                <c:pt idx="0">
                  <c:v>1.8</c:v>
                </c:pt>
                <c:pt idx="1">
                  <c:v>192</c:v>
                </c:pt>
                <c:pt idx="2">
                  <c:v>6386</c:v>
                </c:pt>
              </c:numCache>
            </c:numRef>
          </c:val>
        </c:ser>
        <c:ser>
          <c:idx val="1"/>
          <c:order val="1"/>
          <c:tx>
            <c:v>AVDD</c:v>
          </c:tx>
          <c:invertIfNegative val="0"/>
          <c:cat>
            <c:strRef>
              <c:f>Sheet1!$A$6:$A$8</c:f>
              <c:strCache>
                <c:ptCount val="3"/>
                <c:pt idx="0">
                  <c:v>1 kSPS</c:v>
                </c:pt>
                <c:pt idx="1">
                  <c:v>100 kSPS</c:v>
                </c:pt>
                <c:pt idx="2">
                  <c:v>1 MSPS</c:v>
                </c:pt>
              </c:strCache>
            </c:strRef>
          </c:cat>
          <c:val>
            <c:numRef>
              <c:f>Sheet1!$C$1:$C$3</c:f>
              <c:numCache>
                <c:formatCode>General</c:formatCode>
                <c:ptCount val="3"/>
                <c:pt idx="0">
                  <c:v>0.73</c:v>
                </c:pt>
                <c:pt idx="1">
                  <c:v>73</c:v>
                </c:pt>
                <c:pt idx="2">
                  <c:v>708</c:v>
                </c:pt>
              </c:numCache>
            </c:numRef>
          </c:val>
        </c:ser>
        <c:ser>
          <c:idx val="2"/>
          <c:order val="2"/>
          <c:tx>
            <c:v>DVDD</c:v>
          </c:tx>
          <c:invertIfNegative val="0"/>
          <c:cat>
            <c:strRef>
              <c:f>Sheet1!$A$6:$A$8</c:f>
              <c:strCache>
                <c:ptCount val="3"/>
                <c:pt idx="0">
                  <c:v>1 kSPS</c:v>
                </c:pt>
                <c:pt idx="1">
                  <c:v>100 kSPS</c:v>
                </c:pt>
                <c:pt idx="2">
                  <c:v>1 MSPS</c:v>
                </c:pt>
              </c:strCache>
            </c:strRef>
          </c:cat>
          <c:val>
            <c:numRef>
              <c:f>Sheet1!$E$1:$E$3</c:f>
              <c:numCache>
                <c:formatCode>General</c:formatCode>
                <c:ptCount val="3"/>
                <c:pt idx="0">
                  <c:v>0.98</c:v>
                </c:pt>
                <c:pt idx="1">
                  <c:v>136</c:v>
                </c:pt>
                <c:pt idx="2">
                  <c:v>655</c:v>
                </c:pt>
              </c:numCache>
            </c:numRef>
          </c:val>
        </c:ser>
        <c:dLbls>
          <c:showLegendKey val="0"/>
          <c:showVal val="0"/>
          <c:showCatName val="0"/>
          <c:showSerName val="0"/>
          <c:showPercent val="0"/>
          <c:showBubbleSize val="0"/>
        </c:dLbls>
        <c:gapWidth val="150"/>
        <c:overlap val="100"/>
        <c:axId val="148068608"/>
        <c:axId val="148070784"/>
      </c:barChart>
      <c:catAx>
        <c:axId val="148068608"/>
        <c:scaling>
          <c:orientation val="minMax"/>
        </c:scaling>
        <c:delete val="0"/>
        <c:axPos val="b"/>
        <c:title>
          <c:tx>
            <c:rich>
              <a:bodyPr/>
              <a:lstStyle/>
              <a:p>
                <a:pPr>
                  <a:defRPr sz="1600"/>
                </a:pPr>
                <a:r>
                  <a:rPr lang="en-US" sz="1600"/>
                  <a:t>Sampling Rate</a:t>
                </a:r>
              </a:p>
            </c:rich>
          </c:tx>
          <c:layout>
            <c:manualLayout>
              <c:xMode val="edge"/>
              <c:yMode val="edge"/>
              <c:x val="0.35049837592605049"/>
              <c:y val="0.86793484010683297"/>
            </c:manualLayout>
          </c:layout>
          <c:overlay val="0"/>
        </c:title>
        <c:majorTickMark val="out"/>
        <c:minorTickMark val="none"/>
        <c:tickLblPos val="nextTo"/>
        <c:crossAx val="148070784"/>
        <c:crosses val="autoZero"/>
        <c:auto val="1"/>
        <c:lblAlgn val="ctr"/>
        <c:lblOffset val="100"/>
        <c:noMultiLvlLbl val="0"/>
      </c:catAx>
      <c:valAx>
        <c:axId val="148070784"/>
        <c:scaling>
          <c:orientation val="minMax"/>
          <c:max val="8000"/>
        </c:scaling>
        <c:delete val="0"/>
        <c:axPos val="l"/>
        <c:majorGridlines/>
        <c:title>
          <c:tx>
            <c:rich>
              <a:bodyPr rot="-5400000" vert="horz"/>
              <a:lstStyle/>
              <a:p>
                <a:pPr>
                  <a:defRPr sz="1600"/>
                </a:pPr>
                <a:r>
                  <a:rPr lang="en-US" sz="1600"/>
                  <a:t>Power (uW)</a:t>
                </a:r>
              </a:p>
            </c:rich>
          </c:tx>
          <c:layout/>
          <c:overlay val="0"/>
        </c:title>
        <c:numFmt formatCode="General" sourceLinked="1"/>
        <c:majorTickMark val="out"/>
        <c:minorTickMark val="none"/>
        <c:tickLblPos val="nextTo"/>
        <c:crossAx val="14806860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stacked"/>
        <c:varyColors val="0"/>
        <c:ser>
          <c:idx val="0"/>
          <c:order val="0"/>
          <c:tx>
            <c:v>Op Amp</c:v>
          </c:tx>
          <c:invertIfNegative val="0"/>
          <c:cat>
            <c:strRef>
              <c:f>Sheet1!$A$6:$A$8</c:f>
              <c:strCache>
                <c:ptCount val="3"/>
                <c:pt idx="0">
                  <c:v>1 kSPS</c:v>
                </c:pt>
                <c:pt idx="1">
                  <c:v>100 kSPS</c:v>
                </c:pt>
                <c:pt idx="2">
                  <c:v>1 MSPS</c:v>
                </c:pt>
              </c:strCache>
            </c:strRef>
          </c:cat>
          <c:val>
            <c:numRef>
              <c:f>Sheet1!$A$1</c:f>
              <c:numCache>
                <c:formatCode>General</c:formatCode>
                <c:ptCount val="1"/>
                <c:pt idx="0">
                  <c:v>1.8</c:v>
                </c:pt>
              </c:numCache>
            </c:numRef>
          </c:val>
        </c:ser>
        <c:ser>
          <c:idx val="1"/>
          <c:order val="1"/>
          <c:tx>
            <c:v>AVDD</c:v>
          </c:tx>
          <c:invertIfNegative val="0"/>
          <c:cat>
            <c:strRef>
              <c:f>Sheet1!$A$6:$A$8</c:f>
              <c:strCache>
                <c:ptCount val="3"/>
                <c:pt idx="0">
                  <c:v>1 kSPS</c:v>
                </c:pt>
                <c:pt idx="1">
                  <c:v>100 kSPS</c:v>
                </c:pt>
                <c:pt idx="2">
                  <c:v>1 MSPS</c:v>
                </c:pt>
              </c:strCache>
            </c:strRef>
          </c:cat>
          <c:val>
            <c:numRef>
              <c:f>Sheet1!$C$1</c:f>
              <c:numCache>
                <c:formatCode>General</c:formatCode>
                <c:ptCount val="1"/>
                <c:pt idx="0">
                  <c:v>0.73</c:v>
                </c:pt>
              </c:numCache>
            </c:numRef>
          </c:val>
        </c:ser>
        <c:ser>
          <c:idx val="2"/>
          <c:order val="2"/>
          <c:tx>
            <c:v>DVDD</c:v>
          </c:tx>
          <c:invertIfNegative val="0"/>
          <c:cat>
            <c:strRef>
              <c:f>Sheet1!$A$6:$A$8</c:f>
              <c:strCache>
                <c:ptCount val="3"/>
                <c:pt idx="0">
                  <c:v>1 kSPS</c:v>
                </c:pt>
                <c:pt idx="1">
                  <c:v>100 kSPS</c:v>
                </c:pt>
                <c:pt idx="2">
                  <c:v>1 MSPS</c:v>
                </c:pt>
              </c:strCache>
            </c:strRef>
          </c:cat>
          <c:val>
            <c:numRef>
              <c:f>Sheet1!$E$1</c:f>
              <c:numCache>
                <c:formatCode>General</c:formatCode>
                <c:ptCount val="1"/>
                <c:pt idx="0">
                  <c:v>0.98</c:v>
                </c:pt>
              </c:numCache>
            </c:numRef>
          </c:val>
        </c:ser>
        <c:dLbls>
          <c:showLegendKey val="0"/>
          <c:showVal val="0"/>
          <c:showCatName val="0"/>
          <c:showSerName val="0"/>
          <c:showPercent val="0"/>
          <c:showBubbleSize val="0"/>
        </c:dLbls>
        <c:gapWidth val="150"/>
        <c:overlap val="100"/>
        <c:axId val="148404864"/>
        <c:axId val="148411136"/>
      </c:barChart>
      <c:catAx>
        <c:axId val="148404864"/>
        <c:scaling>
          <c:orientation val="minMax"/>
        </c:scaling>
        <c:delete val="0"/>
        <c:axPos val="b"/>
        <c:title>
          <c:tx>
            <c:rich>
              <a:bodyPr/>
              <a:lstStyle/>
              <a:p>
                <a:pPr>
                  <a:defRPr sz="1600"/>
                </a:pPr>
                <a:r>
                  <a:rPr lang="en-US" sz="1600"/>
                  <a:t>Sampling Rate</a:t>
                </a:r>
              </a:p>
            </c:rich>
          </c:tx>
          <c:layout/>
          <c:overlay val="0"/>
        </c:title>
        <c:majorTickMark val="out"/>
        <c:minorTickMark val="none"/>
        <c:tickLblPos val="nextTo"/>
        <c:crossAx val="148411136"/>
        <c:crosses val="autoZero"/>
        <c:auto val="1"/>
        <c:lblAlgn val="ctr"/>
        <c:lblOffset val="100"/>
        <c:noMultiLvlLbl val="0"/>
      </c:catAx>
      <c:valAx>
        <c:axId val="148411136"/>
        <c:scaling>
          <c:orientation val="minMax"/>
        </c:scaling>
        <c:delete val="0"/>
        <c:axPos val="l"/>
        <c:majorGridlines/>
        <c:title>
          <c:tx>
            <c:rich>
              <a:bodyPr rot="-5400000" vert="horz"/>
              <a:lstStyle/>
              <a:p>
                <a:pPr>
                  <a:defRPr sz="1600"/>
                </a:pPr>
                <a:r>
                  <a:rPr lang="en-US" sz="1600"/>
                  <a:t>Power (uW)</a:t>
                </a:r>
              </a:p>
            </c:rich>
          </c:tx>
          <c:layout/>
          <c:overlay val="0"/>
        </c:title>
        <c:numFmt formatCode="General" sourceLinked="1"/>
        <c:majorTickMark val="out"/>
        <c:minorTickMark val="none"/>
        <c:tickLblPos val="nextTo"/>
        <c:crossAx val="148404864"/>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60EB3F2-0F3A-4662-8E01-0AC1D8864C9A}" type="datetimeFigureOut">
              <a:rPr lang="en-US" smtClean="0"/>
              <a:t>5/16/2018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CED4F20E-9E28-46F0-8EBD-03822A491E73}" type="slidenum">
              <a:rPr lang="en-US" smtClean="0"/>
              <a:t>‹#›</a:t>
            </a:fld>
            <a:endParaRPr lang="en-US"/>
          </a:p>
        </p:txBody>
      </p:sp>
    </p:spTree>
    <p:extLst>
      <p:ext uri="{BB962C8B-B14F-4D97-AF65-F5344CB8AC3E}">
        <p14:creationId xmlns:p14="http://schemas.microsoft.com/office/powerpoint/2010/main" val="149405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FB55CA9-CECA-42E3-829B-3A0B1B9A2F4D}" type="datetimeFigureOut">
              <a:rPr lang="en-US" smtClean="0"/>
              <a:t>5/16/2018</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941C228-45F2-4BE7-8DD1-C2994D3BBA8A}" type="slidenum">
              <a:rPr lang="en-US" smtClean="0"/>
              <a:t>‹#›</a:t>
            </a:fld>
            <a:endParaRPr lang="en-US"/>
          </a:p>
        </p:txBody>
      </p:sp>
    </p:spTree>
    <p:extLst>
      <p:ext uri="{BB962C8B-B14F-4D97-AF65-F5344CB8AC3E}">
        <p14:creationId xmlns:p14="http://schemas.microsoft.com/office/powerpoint/2010/main" val="1996053415"/>
      </p:ext>
    </p:extLst>
  </p:cSld>
  <p:clrMap bg1="lt1" tx1="dk1" bg2="lt2" tx2="dk2" accent1="accent1" accent2="accent2" accent3="accent3" accent4="accent4" accent5="accent5" accent6="accent6" hlink="hlink" folHlink="folHlink"/>
  <p:notesStyle>
    <a:lvl1pPr marL="0" algn="l" defTabSz="1463040" rtl="0" eaLnBrk="1" latinLnBrk="0" hangingPunct="1">
      <a:defRPr sz="1900" kern="1200">
        <a:solidFill>
          <a:schemeClr val="tx1"/>
        </a:solidFill>
        <a:latin typeface="+mn-lt"/>
        <a:ea typeface="+mn-ea"/>
        <a:cs typeface="+mn-cs"/>
      </a:defRPr>
    </a:lvl1pPr>
    <a:lvl2pPr marL="731520" algn="l" defTabSz="1463040" rtl="0" eaLnBrk="1" latinLnBrk="0" hangingPunct="1">
      <a:defRPr sz="1900" kern="1200">
        <a:solidFill>
          <a:schemeClr val="tx1"/>
        </a:solidFill>
        <a:latin typeface="+mn-lt"/>
        <a:ea typeface="+mn-ea"/>
        <a:cs typeface="+mn-cs"/>
      </a:defRPr>
    </a:lvl2pPr>
    <a:lvl3pPr marL="1463040" algn="l" defTabSz="1463040" rtl="0" eaLnBrk="1" latinLnBrk="0" hangingPunct="1">
      <a:defRPr sz="1900" kern="1200">
        <a:solidFill>
          <a:schemeClr val="tx1"/>
        </a:solidFill>
        <a:latin typeface="+mn-lt"/>
        <a:ea typeface="+mn-ea"/>
        <a:cs typeface="+mn-cs"/>
      </a:defRPr>
    </a:lvl3pPr>
    <a:lvl4pPr marL="2194560" algn="l" defTabSz="1463040" rtl="0" eaLnBrk="1" latinLnBrk="0" hangingPunct="1">
      <a:defRPr sz="1900" kern="1200">
        <a:solidFill>
          <a:schemeClr val="tx1"/>
        </a:solidFill>
        <a:latin typeface="+mn-lt"/>
        <a:ea typeface="+mn-ea"/>
        <a:cs typeface="+mn-cs"/>
      </a:defRPr>
    </a:lvl4pPr>
    <a:lvl5pPr marL="2926080" algn="l" defTabSz="1463040" rtl="0" eaLnBrk="1" latinLnBrk="0" hangingPunct="1">
      <a:defRPr sz="1900" kern="1200">
        <a:solidFill>
          <a:schemeClr val="tx1"/>
        </a:solidFill>
        <a:latin typeface="+mn-lt"/>
        <a:ea typeface="+mn-ea"/>
        <a:cs typeface="+mn-cs"/>
      </a:defRPr>
    </a:lvl5pPr>
    <a:lvl6pPr marL="3657600" algn="l" defTabSz="1463040" rtl="0" eaLnBrk="1" latinLnBrk="0" hangingPunct="1">
      <a:defRPr sz="1900" kern="1200">
        <a:solidFill>
          <a:schemeClr val="tx1"/>
        </a:solidFill>
        <a:latin typeface="+mn-lt"/>
        <a:ea typeface="+mn-ea"/>
        <a:cs typeface="+mn-cs"/>
      </a:defRPr>
    </a:lvl6pPr>
    <a:lvl7pPr marL="4389120" algn="l" defTabSz="1463040" rtl="0" eaLnBrk="1" latinLnBrk="0" hangingPunct="1">
      <a:defRPr sz="1900" kern="1200">
        <a:solidFill>
          <a:schemeClr val="tx1"/>
        </a:solidFill>
        <a:latin typeface="+mn-lt"/>
        <a:ea typeface="+mn-ea"/>
        <a:cs typeface="+mn-cs"/>
      </a:defRPr>
    </a:lvl7pPr>
    <a:lvl8pPr marL="5120640" algn="l" defTabSz="1463040" rtl="0" eaLnBrk="1" latinLnBrk="0" hangingPunct="1">
      <a:defRPr sz="1900" kern="1200">
        <a:solidFill>
          <a:schemeClr val="tx1"/>
        </a:solidFill>
        <a:latin typeface="+mn-lt"/>
        <a:ea typeface="+mn-ea"/>
        <a:cs typeface="+mn-cs"/>
      </a:defRPr>
    </a:lvl8pPr>
    <a:lvl9pPr marL="5852160" algn="l" defTabSz="1463040"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Hello, and welcome to the TI Precision Lab</a:t>
            </a:r>
            <a:r>
              <a:rPr lang="en-US" sz="1200" baseline="0" dirty="0" smtClean="0"/>
              <a:t> </a:t>
            </a:r>
            <a:r>
              <a:rPr lang="en-US" sz="1200" dirty="0" smtClean="0"/>
              <a:t>introducing SAR</a:t>
            </a:r>
            <a:r>
              <a:rPr lang="en-US" sz="1200" baseline="0" dirty="0" smtClean="0"/>
              <a:t> ADC Power Scaling</a:t>
            </a:r>
            <a:r>
              <a:rPr lang="en-US" sz="1200" dirty="0" smtClean="0"/>
              <a:t>.</a:t>
            </a:r>
            <a:r>
              <a:rPr lang="en-US" sz="1200" baseline="0" dirty="0" smtClean="0"/>
              <a:t>  </a:t>
            </a: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Overall,</a:t>
            </a:r>
            <a:r>
              <a:rPr lang="en-US" sz="1200" baseline="0" dirty="0" smtClean="0"/>
              <a:t> t</a:t>
            </a:r>
            <a:r>
              <a:rPr lang="en-US" sz="1200" dirty="0" smtClean="0"/>
              <a:t>his section will cover the basic</a:t>
            </a:r>
            <a:r>
              <a:rPr lang="en-US" sz="1200" baseline="0" dirty="0" smtClean="0"/>
              <a:t> ideas of power consumption for the SAR data converter and ways to minimize it.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t>In this video, we will define and explain analog supply power, digital supply power, and front-end driver power. </a:t>
            </a:r>
            <a:endParaRPr lang="en-US" sz="1200" dirty="0"/>
          </a:p>
        </p:txBody>
      </p:sp>
      <p:sp>
        <p:nvSpPr>
          <p:cNvPr id="4" name="Slide Number Placeholder 3"/>
          <p:cNvSpPr>
            <a:spLocks noGrp="1"/>
          </p:cNvSpPr>
          <p:nvPr>
            <p:ph type="sldNum" sz="quarter" idx="10"/>
          </p:nvPr>
        </p:nvSpPr>
        <p:spPr/>
        <p:txBody>
          <a:bodyPr/>
          <a:lstStyle/>
          <a:p>
            <a:fld id="{7941C228-45F2-4BE7-8DD1-C2994D3BBA8A}" type="slidenum">
              <a:rPr lang="en-US" smtClean="0"/>
              <a:t>1</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93179">
              <a:defRPr/>
            </a:pPr>
            <a:r>
              <a:rPr lang="en-US" sz="1200" dirty="0" smtClean="0"/>
              <a:t>Since we now understand</a:t>
            </a:r>
            <a:r>
              <a:rPr lang="en-US" sz="1200" baseline="0" dirty="0" smtClean="0"/>
              <a:t> the factors that play into the digital supply power consumption, let’s look at methods to reduce this power. First, since the digital power is a function of DVDD, lowering the DVDD voltage will allow for a lower digital supply power consumption. If the system can operate with a 1.8V logic level, then switching from a 3.3V DVDD to 1.8V DVDD will drastically decrease power consumption. Next, digital supply power consumption is proportional to throughput. By running the SAR at the lowest possible sampling rate, the average digital supply power consumption will decrease because the frequency of SDO transitions will decrease. Lastly, reducing the trace capacitance of the SDO line on the printed circuit board (PCB) will decrease power consumption. Shorter traces will have less capacitance. TI’s Analog Engineer’s Calculator has a built-in tool to calculate trace capacitance by entering the characteristics of the PCB and the trace of interest. A link to this tool is provided at the bottom of the slide.</a:t>
            </a:r>
            <a:endParaRPr lang="en-US" sz="1200" dirty="0"/>
          </a:p>
        </p:txBody>
      </p:sp>
      <p:sp>
        <p:nvSpPr>
          <p:cNvPr id="4" name="Slide Number Placeholder 3"/>
          <p:cNvSpPr>
            <a:spLocks noGrp="1"/>
          </p:cNvSpPr>
          <p:nvPr>
            <p:ph type="sldNum" sz="quarter" idx="10"/>
          </p:nvPr>
        </p:nvSpPr>
        <p:spPr/>
        <p:txBody>
          <a:bodyPr/>
          <a:lstStyle/>
          <a:p>
            <a:fld id="{7941C228-45F2-4BE7-8DD1-C2994D3BBA8A}" type="slidenum">
              <a:rPr lang="en-US" smtClean="0"/>
              <a:t>10</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Let’s walk through a digital supply</a:t>
            </a:r>
            <a:r>
              <a:rPr lang="en-US" sz="1200" baseline="0" dirty="0" smtClean="0"/>
              <a:t> </a:t>
            </a:r>
            <a:r>
              <a:rPr lang="en-US" sz="1200" u="none" baseline="0" dirty="0" smtClean="0"/>
              <a:t>power consumption example calculation. Using the equation for DVDD current we will need the DVDD voltage, capacitance of the SDO line, and the frequency of SDO transitions. First, the DVDD voltage is easy to determine since it will be the voltage that is supplied to the part. In this example we are using 3.3V. The pin capacitance is usually available in a device datasheet or it can be estimated as 3 </a:t>
            </a:r>
            <a:r>
              <a:rPr lang="en-US" sz="1200" u="none" baseline="0" dirty="0" err="1" smtClean="0"/>
              <a:t>pF.</a:t>
            </a:r>
            <a:r>
              <a:rPr lang="en-US" sz="1200" u="none" baseline="0" dirty="0" smtClean="0"/>
              <a:t> Next, the trace capacitance can be calculated using the Analog Engineer’s Calculator by entering in your PCB characteristics, trace length, and trace width. By entering these values into the calculator we determine the SDO trace capacitance to be 1.322 </a:t>
            </a:r>
            <a:r>
              <a:rPr lang="en-US" sz="1200" u="none" baseline="0" dirty="0" err="1" smtClean="0"/>
              <a:t>pF.</a:t>
            </a:r>
            <a:r>
              <a:rPr lang="en-US" sz="1200" u="none" baseline="0" dirty="0" smtClean="0"/>
              <a:t> Lastly, we need to figure out the frequency of SDO transitions. For this example, we have a 12-bit output and with 12-bits, the worst case scenario would be for the SDO line to transition on each bit, resulting in 12 SDO transitions. The frequency of SDO transitions is determined by taking the number of transitions and dividing it by time. Since the device is operating at 1 MSPS, the cycle time is 1 micro-second. To find the DVDD supply power, we simply multiply the DVDD current by the DVDD voltage. Entering these values into the equation will give us an estimated DVDD supply power of 956.8 micro-Watts.</a:t>
            </a:r>
            <a:endParaRPr lang="en-US" sz="1200" u="none" dirty="0"/>
          </a:p>
        </p:txBody>
      </p:sp>
      <p:sp>
        <p:nvSpPr>
          <p:cNvPr id="4" name="Slide Number Placeholder 3"/>
          <p:cNvSpPr>
            <a:spLocks noGrp="1"/>
          </p:cNvSpPr>
          <p:nvPr>
            <p:ph type="sldNum" sz="quarter" idx="10"/>
          </p:nvPr>
        </p:nvSpPr>
        <p:spPr/>
        <p:txBody>
          <a:bodyPr/>
          <a:lstStyle/>
          <a:p>
            <a:fld id="{7941C228-45F2-4BE7-8DD1-C2994D3BBA8A}" type="slidenum">
              <a:rPr lang="en-US" smtClean="0"/>
              <a:t>11</a:t>
            </a:fld>
            <a:endParaRPr lang="en-US"/>
          </a:p>
        </p:txBody>
      </p:sp>
    </p:spTree>
    <p:extLst>
      <p:ext uri="{BB962C8B-B14F-4D97-AF65-F5344CB8AC3E}">
        <p14:creationId xmlns:p14="http://schemas.microsoft.com/office/powerpoint/2010/main" val="2264935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93179" rtl="0" eaLnBrk="1" fontAlgn="auto" latinLnBrk="0" hangingPunct="1">
              <a:lnSpc>
                <a:spcPct val="100000"/>
              </a:lnSpc>
              <a:spcBef>
                <a:spcPts val="0"/>
              </a:spcBef>
              <a:spcAft>
                <a:spcPts val="0"/>
              </a:spcAft>
              <a:buClrTx/>
              <a:buSzTx/>
              <a:buFontTx/>
              <a:buNone/>
              <a:tabLst/>
              <a:defRPr/>
            </a:pPr>
            <a:r>
              <a:rPr lang="en-US" sz="1200" b="0" dirty="0" smtClean="0"/>
              <a:t>Moving onto the third contributor</a:t>
            </a:r>
            <a:r>
              <a:rPr lang="en-US" sz="1200" b="0" baseline="0" dirty="0" smtClean="0"/>
              <a:t> to SAR ADC power consumption, we will now focus on the front-end driver. Typically an operational amplifier (op amp) is used to drive the input of the SAR ADC. This amplifier consumes power due to the quiescent current of the op amp and the op amp power supplies. Choosing an op amp to drive the SAR ADC is described in detail in the “SAR ADC Input Driver Design” Precision Labs Videos. These videos describe how to determine the bandwidth required for the front-end driver. The bandwidth required depends on the throughput of the SAR ADC. At lower throughput less bandwidth is needed to drive the SAR. Generally with op amps, as the bandwidth specification decreases, the quiescent current (IQ) also decreases. The chart in the bottom left shows some example amplifiers comparing the bandwidth and quiescent current. In order to minimize front-end driver power consumption, operating the SAR at a lower sampling rate will allow for a lower bandwidth op amp to be used, which in turn will have less quiescent current. Note that the power is calculated by multiplying the total supply voltage by the quiescent current. The front-end driver power consumption will decrease with a lower quiescent current op amp. The TI Precision Labs Op-Amp series has a video series explaining op amp bandwidth in depth.</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t>12</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93179">
              <a:defRPr/>
            </a:pPr>
            <a:r>
              <a:rPr lang="en-US" sz="1200" dirty="0" smtClean="0"/>
              <a:t>Going to a lower</a:t>
            </a:r>
            <a:r>
              <a:rPr lang="en-US" sz="1200" baseline="0" dirty="0" smtClean="0"/>
              <a:t> powered front-end driver does not come without a cost. As op amp quiescent current decreases, the intrinsic noise of the op amp increases at a proportional rate of 1/</a:t>
            </a:r>
            <a:r>
              <a:rPr lang="en-US" sz="1200" baseline="0" dirty="0" err="1" smtClean="0"/>
              <a:t>sqrt</a:t>
            </a:r>
            <a:r>
              <a:rPr lang="en-US" sz="1200" baseline="0" dirty="0" smtClean="0"/>
              <a:t>(</a:t>
            </a:r>
            <a:r>
              <a:rPr lang="en-US" sz="1200" baseline="0" dirty="0" err="1" smtClean="0"/>
              <a:t>Iq</a:t>
            </a:r>
            <a:r>
              <a:rPr lang="en-US" sz="1200" baseline="0" dirty="0" smtClean="0"/>
              <a:t>). This is important to keep in mind because there is a tradeoff between power and noise – so depending on what is important in your system, the amplifier should be selected appropriately. Next, the feedback resistors of an op amp circuit will result in additional power consumption. Sometimes, in order to reduce power consumption, people will use large-valued resistors in order to decrease the load current but resistor noise increases with resistance. A good rule of thumb is to keep the op amp intrinsic noise dominant compared to the resistor noise from the feedback network. The TI Precision Labs Op-Amps series has a video series dedicated to noise that goes into much more detail on this topic. Also, as amplifier quiescent current decreases, typically the slew rate will also decreases. </a:t>
            </a:r>
            <a:endParaRPr lang="en-US" sz="1200"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t>13</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93179">
              <a:defRPr/>
            </a:pPr>
            <a:r>
              <a:rPr lang="en-US" sz="1200" dirty="0" smtClean="0"/>
              <a:t>While most applications require</a:t>
            </a:r>
            <a:r>
              <a:rPr lang="en-US" sz="1200" baseline="0" dirty="0" smtClean="0"/>
              <a:t> a front-end driver for the SAR ADC, in some cases the circuit can be designed without the driver. This applies to low frequency voltage inputs that the user can connect directly to the input of the SAR ADC as shown in the schematic on the left. This topology is effective only for low sampling rates and there is a TI Tech Note showing a specific example of this topology with accurate measurements for 20 kSPS and lower. The link for this is shown at the bottom of the slide. The main advantage to not using a driver amplifier is the power savings. The graph shows a measured example of system power and it is clear that the Op Amp is about 50% of the total power.</a:t>
            </a:r>
            <a:endParaRPr lang="en-US" sz="1200" dirty="0"/>
          </a:p>
        </p:txBody>
      </p:sp>
      <p:sp>
        <p:nvSpPr>
          <p:cNvPr id="4" name="Slide Number Placeholder 3"/>
          <p:cNvSpPr>
            <a:spLocks noGrp="1"/>
          </p:cNvSpPr>
          <p:nvPr>
            <p:ph type="sldNum" sz="quarter" idx="10"/>
          </p:nvPr>
        </p:nvSpPr>
        <p:spPr/>
        <p:txBody>
          <a:bodyPr/>
          <a:lstStyle/>
          <a:p>
            <a:fld id="{7941C228-45F2-4BE7-8DD1-C2994D3BBA8A}" type="slidenum">
              <a:rPr lang="en-US" smtClean="0"/>
              <a:t>14</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93179">
              <a:defRPr/>
            </a:pPr>
            <a:r>
              <a:rPr lang="en-US" sz="1200" dirty="0" smtClean="0"/>
              <a:t>On this slide,</a:t>
            </a:r>
            <a:r>
              <a:rPr lang="en-US" sz="1200" baseline="0" dirty="0" smtClean="0"/>
              <a:t> an example of measured results for power scaling is shown. For this example, the system used an ADS7042 with AVDD = 3.3V, DVDD = 3.3V, an op amp supply = 4.5V, and different op amps for each sampling rate. Different op amps were used because the bandwidth requirement changes with sampling rate. The table allows you to see three different power levels, the amplifier used, and the sampling rate. The power is broken down into the 3 contributors that were explained earlier in this video: front-end driver power, analog supply power, and digital supply power. The last column combines the 3 power components to give a total system power. The power scaling is shown in the graph and the difference between 1 kSPS, 100 kSPS, and 1 MSPS is clear and drastic. </a:t>
            </a:r>
          </a:p>
          <a:p>
            <a:pPr defTabSz="1493179">
              <a:defRPr/>
            </a:pPr>
            <a:endParaRPr lang="en-US" sz="1200" baseline="0" dirty="0" smtClean="0"/>
          </a:p>
          <a:p>
            <a:pPr defTabSz="1493179">
              <a:defRPr/>
            </a:pPr>
            <a:r>
              <a:rPr lang="en-US" sz="1200" baseline="0" dirty="0" smtClean="0"/>
              <a:t>**CLICK ** </a:t>
            </a:r>
          </a:p>
          <a:p>
            <a:pPr defTabSz="1493179">
              <a:defRPr/>
            </a:pPr>
            <a:endParaRPr lang="en-US" sz="1200" baseline="0" dirty="0" smtClean="0"/>
          </a:p>
          <a:p>
            <a:pPr defTabSz="1493179">
              <a:defRPr/>
            </a:pPr>
            <a:r>
              <a:rPr lang="en-US" sz="1200" baseline="0" dirty="0" smtClean="0"/>
              <a:t>If we zoom in on the 1 kSPS power measurements you can now see the 3 contributors on a smaller y-axis scale.</a:t>
            </a:r>
          </a:p>
        </p:txBody>
      </p:sp>
      <p:sp>
        <p:nvSpPr>
          <p:cNvPr id="4" name="Slide Number Placeholder 3"/>
          <p:cNvSpPr>
            <a:spLocks noGrp="1"/>
          </p:cNvSpPr>
          <p:nvPr>
            <p:ph type="sldNum" sz="quarter" idx="10"/>
          </p:nvPr>
        </p:nvSpPr>
        <p:spPr/>
        <p:txBody>
          <a:bodyPr/>
          <a:lstStyle/>
          <a:p>
            <a:fld id="{7941C228-45F2-4BE7-8DD1-C2994D3BBA8A}" type="slidenum">
              <a:rPr lang="en-US" smtClean="0"/>
              <a:t>15</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1200" dirty="0" smtClean="0"/>
              <a:t>That concludes</a:t>
            </a:r>
            <a:r>
              <a:rPr lang="en-US" sz="1200" baseline="0" dirty="0" smtClean="0"/>
              <a:t> this video – thank you for watching! Please try the quiz to check your understanding of this video’s content. </a:t>
            </a:r>
            <a:endParaRPr lang="en-US" sz="1200" dirty="0" smtClean="0"/>
          </a:p>
          <a:p>
            <a:endParaRPr lang="en-US" sz="1200"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a:t>
            </a:r>
            <a:r>
              <a:rPr lang="en-US" baseline="0" dirty="0" smtClean="0"/>
              <a:t> to the TI Precision labs hands-on experiment covering </a:t>
            </a:r>
            <a:r>
              <a:rPr lang="en-US" sz="2000" dirty="0" smtClean="0">
                <a:solidFill>
                  <a:srgbClr val="C00000"/>
                </a:solidFill>
              </a:rPr>
              <a:t>ADC System Power Scaling</a:t>
            </a:r>
            <a:r>
              <a:rPr lang="en-US" baseline="0" dirty="0" smtClean="0"/>
              <a:t>.  In this experiment we will use hand calculations to predict ADC system power for different amplifiers and different sampling rates.  Then we will measure the system power and compare to the hand calculations.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17</a:t>
            </a:fld>
            <a:endParaRPr lang="en-US" dirty="0"/>
          </a:p>
        </p:txBody>
      </p:sp>
    </p:spTree>
    <p:extLst>
      <p:ext uri="{BB962C8B-B14F-4D97-AF65-F5344CB8AC3E}">
        <p14:creationId xmlns:p14="http://schemas.microsoft.com/office/powerpoint/2010/main" val="4256621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last precision labs lecture we described in detail</a:t>
            </a:r>
            <a:r>
              <a:rPr lang="en-US" baseline="0" dirty="0" smtClean="0"/>
              <a:t> the steps involved in calculating power for different amplifiers and different sampling rates.  </a:t>
            </a:r>
            <a:r>
              <a:rPr lang="en-US" dirty="0" smtClean="0"/>
              <a:t>For</a:t>
            </a:r>
            <a:r>
              <a:rPr lang="en-US" baseline="0" dirty="0" smtClean="0"/>
              <a:t> this lab we will quickly review and summarize this procedure.  We will use hand calculations to find power for six different configurations.  We will have a short discussion describing the operation of the measurement circuit.  And finally, we will measure power for these circuits and compare to the calculated results.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18</a:t>
            </a:fld>
            <a:endParaRPr lang="en-US"/>
          </a:p>
        </p:txBody>
      </p:sp>
    </p:spTree>
    <p:extLst>
      <p:ext uri="{BB962C8B-B14F-4D97-AF65-F5344CB8AC3E}">
        <p14:creationId xmlns:p14="http://schemas.microsoft.com/office/powerpoint/2010/main" val="3400954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For this experiment we will</a:t>
            </a:r>
            <a:r>
              <a:rPr lang="en-US" baseline="0" dirty="0" smtClean="0"/>
              <a:t> measure three different amplifiers.  Keep in mind that quiescent current is inversely proportionate to the amplifiers bandwidth.  Also, wide bandwidth amplifiers are required for high sampling rates.  First we will use the OPA320 for sampling rates of 1Msps and 500ksps.  This amplifier has a bandwidth of 20MHz and a maximum quiescent current of 1.75mA.  Next we will use the TLV313 for sampling rates of 100ksps and 10ksps.  This amplifier has a bandwidth of 1MHz and a maximum quiescent current of 90uA.  Finally, we will use the LPV811 for sampling rates of 1ksps and 200sps.  This amplifier has a bandwidth of 8kHz and a maximum quiescent current of 540nA.   In the next slide we will use this information to calculate the system power. </a:t>
            </a:r>
            <a:endParaRPr lang="en-US" dirty="0" smtClean="0"/>
          </a:p>
          <a:p>
            <a:pPr marL="0" marR="0" indent="0" algn="l" defTabSz="146304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19</a:t>
            </a:fld>
            <a:endParaRPr lang="en-US"/>
          </a:p>
        </p:txBody>
      </p:sp>
    </p:spTree>
    <p:extLst>
      <p:ext uri="{BB962C8B-B14F-4D97-AF65-F5344CB8AC3E}">
        <p14:creationId xmlns:p14="http://schemas.microsoft.com/office/powerpoint/2010/main" val="1721415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1200" b="0" dirty="0" smtClean="0"/>
              <a:t>Let’s begin</a:t>
            </a:r>
            <a:r>
              <a:rPr lang="en-US" sz="1200" b="0" baseline="0" dirty="0" smtClean="0"/>
              <a:t> by covering the 2 basic stages of a SAR ADC. First, the acquisition phase is when the SAR ADC allows the input signal to charge the sample and hold capacitor. This happens by closing switch 1 while switch 2 remains open. Next, the SAR ADC will enter the conversion phase. The conversion phase is where the voltage on the sample and hold capacitor is translated into a digital code. The switches swap so that S1 is now open and S2 is now closed. A generic timing diagram is shown with the following signals: chip select (CS), serial clock (SCLK), and serial data out (SDO). The acquisition phase is a passive stage where there is very little internal activity for the SAR ADC. </a:t>
            </a:r>
            <a:r>
              <a:rPr lang="en-US" sz="1200" b="0" baseline="0" dirty="0" smtClean="0">
                <a:solidFill>
                  <a:srgbClr val="FF0000"/>
                </a:solidFill>
              </a:rPr>
              <a:t>All of the conversion and communication happens during the conversion phase.</a:t>
            </a:r>
            <a:endParaRPr lang="en-US" sz="1200" b="0"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table shows the calculated maximum power for all the different test configurations that we will measure.  The example calculation shown is for the OPA320 500ksps case.  These calculations were covered in detail in the precision labs lecture on power scaling.  Let’s review the calculation.  First, we calculate the digital communications power, denoted P</a:t>
            </a:r>
            <a:r>
              <a:rPr lang="en-US" baseline="-25000" dirty="0" smtClean="0"/>
              <a:t>DVDD</a:t>
            </a:r>
            <a:r>
              <a:rPr lang="en-US" baseline="0" dirty="0" smtClean="0"/>
              <a:t>.  The digital current is calculated as C * V * </a:t>
            </a:r>
            <a:r>
              <a:rPr lang="en-US" baseline="0" dirty="0" err="1" smtClean="0"/>
              <a:t>Nbits</a:t>
            </a:r>
            <a:r>
              <a:rPr lang="en-US" baseline="0" dirty="0" smtClean="0"/>
              <a:t> * fs.  Where C is the digital output line capacitance, V is the digital signal level, </a:t>
            </a:r>
            <a:r>
              <a:rPr lang="en-US" baseline="0" dirty="0" err="1" smtClean="0"/>
              <a:t>Nbits</a:t>
            </a:r>
            <a:r>
              <a:rPr lang="en-US" baseline="0" dirty="0" smtClean="0"/>
              <a:t> is the number of ADC bits, and fs is the sampling rate.  This equation is really just the charge multiplied by the maximum number of transitions per second on the digital output line.  Multiplying the current by VDVDD converts to power.  In this case the supply is 3.3V, digital output bus capacitance is 10pF, number of bits is 12, and sampling rate is 500ksps.  The digital power is 653.4uW.</a:t>
            </a:r>
          </a:p>
          <a:p>
            <a:endParaRPr lang="en-US" baseline="0" dirty="0" smtClean="0"/>
          </a:p>
          <a:p>
            <a:r>
              <a:rPr lang="en-US" dirty="0" smtClean="0"/>
              <a:t>PAVDD</a:t>
            </a:r>
            <a:r>
              <a:rPr lang="en-US" baseline="0" dirty="0" smtClean="0"/>
              <a:t> is t</a:t>
            </a:r>
            <a:r>
              <a:rPr lang="en-US" dirty="0" smtClean="0"/>
              <a:t>he analog power for the ADC.</a:t>
            </a:r>
            <a:r>
              <a:rPr lang="en-US" baseline="0" dirty="0" smtClean="0"/>
              <a:t>  It is calculated by multiplying the AVDD supply voltage by the current.  The current is calculated using information from the data sheet and the sampling rate.  The data sheet provides the current measured at 1Msps, and this can be scaled by the ratio of the sampling rate to 1Msps.  Plugging in the numbers, you can see that analog ADC power is 345uW.</a:t>
            </a:r>
          </a:p>
          <a:p>
            <a:endParaRPr lang="en-US" baseline="0" dirty="0" smtClean="0"/>
          </a:p>
          <a:p>
            <a:r>
              <a:rPr lang="en-US" baseline="0" dirty="0" smtClean="0"/>
              <a:t>Finally, let’s calculate the amplifier power.  The amplifier power is calculated by multiplying the amplifier supply voltage by the quiescent current.  Notice that the amplifier power is not dependent on the sampling rate.  In this example 4.5V multiplied by 1.75mA gives a power of 7.875mW.  These calculations were repeated for each amplifier and sampling rate.  Later, we will compare these calculations to the measured results.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20</a:t>
            </a:fld>
            <a:endParaRPr lang="en-US"/>
          </a:p>
        </p:txBody>
      </p:sp>
    </p:spTree>
    <p:extLst>
      <p:ext uri="{BB962C8B-B14F-4D97-AF65-F5344CB8AC3E}">
        <p14:creationId xmlns:p14="http://schemas.microsoft.com/office/powerpoint/2010/main" val="2332292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a:t>
            </a:r>
            <a:r>
              <a:rPr lang="en-US" baseline="0" dirty="0" smtClean="0"/>
              <a:t> how the EVM measures current.  The ammeter, circuit circled in red at the top of the page, is used to measure the current flowing into the analog, digital, and amplifier supply.  The shunt resistor converts the supply current to a voltage.  Note that the shunt is jumper selectable for different current ranges.  Also notice that the calibration position shorts out the INA input to allow measurement of the system offset.  In the example shown the digital supply current of 197uA flows through the 20 ohm shunt resistor to develop a 3.94mV input voltage.  The INA gain of 823 increases this to 3.343V.  The attenuator then scales this according to the ADS1220 input requirements.  The ADS1220 delta sigma converter was used as it naturally averages the input signal.  Also, the filter at the input of the INA averages out transients in the current measurement.  Keep in mind that the ADC conversion current is not a constant value but rather is a series of transient currents that is averaged.  The same circuit shown at the top of the page is repeated for the amplifier and ADC analog channel.  Finally, note that the calculations to convert the ADS1220 measurements into power values is done automatically in software.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21</a:t>
            </a:fld>
            <a:endParaRPr lang="en-US"/>
          </a:p>
        </p:txBody>
      </p:sp>
    </p:spTree>
    <p:extLst>
      <p:ext uri="{BB962C8B-B14F-4D97-AF65-F5344CB8AC3E}">
        <p14:creationId xmlns:p14="http://schemas.microsoft.com/office/powerpoint/2010/main" val="333193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be using channel 3 on the precision labs hardware.  First, set the jumpers as shown here. </a:t>
            </a:r>
            <a:r>
              <a:rPr lang="en-US" baseline="0" dirty="0" smtClean="0"/>
              <a:t>Connect the PSI to the PLABS board using the SMA cable, and connect the PHI to the PLABS channel 3 connector.  Finally, connect the USB cables to the computer. </a:t>
            </a:r>
            <a:r>
              <a:rPr lang="en-US" dirty="0" smtClean="0"/>
              <a:t>Throughout this experiment we will test different amplifiers.  </a:t>
            </a:r>
            <a:r>
              <a:rPr lang="en-US" baseline="0" dirty="0" smtClean="0"/>
              <a:t>Always be careful to install this amplifier right side up with the label at the bottom of the coupon card. For now you can leave the amplifier socket empty.  Pause and connect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22</a:t>
            </a:fld>
            <a:endParaRPr lang="en-US"/>
          </a:p>
        </p:txBody>
      </p:sp>
    </p:spTree>
    <p:extLst>
      <p:ext uri="{BB962C8B-B14F-4D97-AF65-F5344CB8AC3E}">
        <p14:creationId xmlns:p14="http://schemas.microsoft.com/office/powerpoint/2010/main" val="2919053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start the “</a:t>
            </a:r>
            <a:r>
              <a:rPr lang="en-US" dirty="0" err="1" smtClean="0"/>
              <a:t>Plabs</a:t>
            </a:r>
            <a:r>
              <a:rPr lang="en-US" dirty="0" smtClean="0"/>
              <a:t>-Power</a:t>
            </a:r>
            <a:r>
              <a:rPr lang="en-US" baseline="0" dirty="0" smtClean="0"/>
              <a:t> Scaling” software.  If the hardware is connected correctly you should see the green “hardware connected” indicator, and the PSI controls should be colored teal.  Pause and start your software.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23</a:t>
            </a:fld>
            <a:endParaRPr lang="en-US"/>
          </a:p>
        </p:txBody>
      </p:sp>
    </p:spTree>
    <p:extLst>
      <p:ext uri="{BB962C8B-B14F-4D97-AF65-F5344CB8AC3E}">
        <p14:creationId xmlns:p14="http://schemas.microsoft.com/office/powerpoint/2010/main" val="378806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making any power</a:t>
            </a:r>
            <a:r>
              <a:rPr lang="en-US" baseline="0" dirty="0" smtClean="0"/>
              <a:t> measurements we need to calibrate the system.  This calibration will eliminate the offset errors from the INA and ADC, so that we can get the best accuracy.  To do this press the “calibrate” button.  Once you do this you will see a window pop up that shows how the jumpers need to be positioned for this test.  In this case the input is set to “AC_IN”, and the jumpers are in the “CAL” position</a:t>
            </a:r>
            <a:r>
              <a:rPr lang="en-US" baseline="0" smtClean="0"/>
              <a:t>.  Also</a:t>
            </a:r>
            <a:r>
              <a:rPr lang="en-US" baseline="0" dirty="0" smtClean="0"/>
              <a:t>, make sure that no amplifier is in the socket during this test.  Press “continue” after the hardware is configured.  Pause and calibrate the system.</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24</a:t>
            </a:fld>
            <a:endParaRPr lang="en-US"/>
          </a:p>
        </p:txBody>
      </p:sp>
    </p:spTree>
    <p:extLst>
      <p:ext uri="{BB962C8B-B14F-4D97-AF65-F5344CB8AC3E}">
        <p14:creationId xmlns:p14="http://schemas.microsoft.com/office/powerpoint/2010/main" val="10261842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ready to start measuring</a:t>
            </a:r>
            <a:r>
              <a:rPr lang="en-US" baseline="0" dirty="0" smtClean="0"/>
              <a:t> power.  First we will measure the OPA320 and ADC at high sampling rates.  Press the 1Msps button to begin.  This will bring up a window that shows how to set the jumpers and indicates that you need to install the “OPA320 Good Filter 2” coupon board.  Make these changes in the hardware and press continue.  Follow the same procedure for the 500ksps sampling rate.  Pause and make these measurements.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25</a:t>
            </a:fld>
            <a:endParaRPr lang="en-US"/>
          </a:p>
        </p:txBody>
      </p:sp>
    </p:spTree>
    <p:extLst>
      <p:ext uri="{BB962C8B-B14F-4D97-AF65-F5344CB8AC3E}">
        <p14:creationId xmlns:p14="http://schemas.microsoft.com/office/powerpoint/2010/main" val="815383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the expected results for the OPA320.  The table shows the measured currents and powers for the amplifier,</a:t>
            </a:r>
            <a:r>
              <a:rPr lang="en-US" baseline="0" dirty="0" smtClean="0"/>
              <a:t> ADC analog supply, and ADC digital supply.  When we have completed all the measurements we will compare this to the calculated results.  For now, notice that the currents are in the hundreds of </a:t>
            </a:r>
            <a:r>
              <a:rPr lang="en-US" baseline="0" dirty="0" err="1" smtClean="0"/>
              <a:t>uW</a:t>
            </a:r>
            <a:r>
              <a:rPr lang="en-US" baseline="0" dirty="0" smtClean="0"/>
              <a:t> to </a:t>
            </a:r>
            <a:r>
              <a:rPr lang="en-US" baseline="0" dirty="0" err="1" smtClean="0"/>
              <a:t>mW</a:t>
            </a:r>
            <a:r>
              <a:rPr lang="en-US" baseline="0" dirty="0" smtClean="0"/>
              <a:t>.  The graph shows current versus sampling rate.  Notice that the current for the amplifier is constant and not dependent on sampling rate.  The ADC current, on the other hand, scales with sampling rate.  Finally, note that this test automatically controlled many different parameters.  For example, sampling rate, number of samples, the PSI controls, and all the calculations are automatically done in the software.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26</a:t>
            </a:fld>
            <a:endParaRPr lang="en-US"/>
          </a:p>
        </p:txBody>
      </p:sp>
    </p:spTree>
    <p:extLst>
      <p:ext uri="{BB962C8B-B14F-4D97-AF65-F5344CB8AC3E}">
        <p14:creationId xmlns:p14="http://schemas.microsoft.com/office/powerpoint/2010/main" val="30344646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a:t>
            </a:r>
            <a:r>
              <a:rPr lang="en-US" baseline="0" dirty="0" smtClean="0"/>
              <a:t> change the amplifier and measure power for 100ksps. Press the 100ksps button to begin.  This will bring up a window that shows how to set the jumpers and indicates that you need to install the “TLV313 low power” coupon board.  Make these changes in the hardware and press continue. Pause and make these measurements.</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27</a:t>
            </a:fld>
            <a:endParaRPr lang="en-US"/>
          </a:p>
        </p:txBody>
      </p:sp>
    </p:spTree>
    <p:extLst>
      <p:ext uri="{BB962C8B-B14F-4D97-AF65-F5344CB8AC3E}">
        <p14:creationId xmlns:p14="http://schemas.microsoft.com/office/powerpoint/2010/main" val="2840703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baseline="0" dirty="0" smtClean="0"/>
              <a:t>Let’s continue measuring the TLV313 at 10ksps.  Press the “10ksps” button.  This will bring up a window that shows how to set the jumpers and indicates that you need to install the “TLV313 low power” coupon board and change the jumpers.  Now the amplifier jumper is in the high position but the ADC analog and digital current jumpers are in the low position.  Make these changes in the hardware and press continue. Pause and make these measurements.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28</a:t>
            </a:fld>
            <a:endParaRPr lang="en-US"/>
          </a:p>
        </p:txBody>
      </p:sp>
    </p:spTree>
    <p:extLst>
      <p:ext uri="{BB962C8B-B14F-4D97-AF65-F5344CB8AC3E}">
        <p14:creationId xmlns:p14="http://schemas.microsoft.com/office/powerpoint/2010/main" val="41597605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This slide shows the expected results for the TLV313 and OPA320.  N</a:t>
            </a:r>
            <a:r>
              <a:rPr lang="en-US" baseline="0" dirty="0" smtClean="0"/>
              <a:t>otice that the currents are in the tens to hundreds of micro watts.  The graph shows current versus sampling rate.  Notice that the current for TLV313 is significantly lower than the OPA320.  Again, note that the amplifier current is not dependent on sampling rate.  The OPA320 was used at high sampling rates because it has a wide 20MHz bandwidth so it can achieve good settling accuracy.  The TLV313 has a 1MHz bandwidth and can achieve good settling accuracy at low sampling rates.  Finally, notice that the ADC current scales linearly versus sampling rate.</a:t>
            </a:r>
            <a:endParaRPr lang="en-US"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pPr/>
              <a:t>29</a:t>
            </a:fld>
            <a:endParaRPr lang="en-US"/>
          </a:p>
        </p:txBody>
      </p:sp>
    </p:spTree>
    <p:extLst>
      <p:ext uri="{BB962C8B-B14F-4D97-AF65-F5344CB8AC3E}">
        <p14:creationId xmlns:p14="http://schemas.microsoft.com/office/powerpoint/2010/main" val="173591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sz="1200" b="0" u="none" dirty="0" smtClean="0"/>
              <a:t>Now</a:t>
            </a:r>
            <a:r>
              <a:rPr lang="en-US" sz="1200" b="0" u="none" baseline="0" dirty="0" smtClean="0"/>
              <a:t> let’s relate the acquisition and conversion phases to SAR ADC power consumption. The vast majority of the power consumption comes from the conversion phase. The acquisition phase can be termed as a “zero power” stage because the power consumption comes only from the quiescent current. The conversion phase is where the SAR ADC will consume power in order to perform both the translation from analog voltage to digital code and the digital communication. The average power, or power per cycle, is the sum of the power consumed in the acquisition phase and the power consumed in the conversion phase divided by the cycle time. It is important to note that by extending the length of the acquisition phase the average power will decrease since the cycle time will increase. </a:t>
            </a:r>
            <a:r>
              <a:rPr lang="en-US" sz="1200" b="0" u="none" dirty="0" smtClean="0"/>
              <a:t>A longer acquisition time will</a:t>
            </a:r>
            <a:r>
              <a:rPr lang="en-US" sz="1200" b="0" u="none" baseline="0" dirty="0" smtClean="0"/>
              <a:t> lead to a lower average power.  The length of the acquisition period also has important considerations in the selection of the external amplifier driver.  In short, a longer acquisition period allows for the selection of a lower bandwidth amplifier driver which will help reduce system power further.  Because understanding the acquisition and conversion period is important for low power design, we will look closely at how these periods are set in different SAR architectures. </a:t>
            </a:r>
            <a:r>
              <a:rPr lang="en-US" sz="1200" u="none" dirty="0" smtClean="0">
                <a:solidFill>
                  <a:srgbClr val="FF0000"/>
                </a:solidFill>
              </a:rPr>
              <a:t>Note that not all SAR ADCs will support power scaling, so be sure to look in the device datasheet for the</a:t>
            </a:r>
            <a:r>
              <a:rPr lang="en-US" sz="1200" u="none" baseline="0" dirty="0" smtClean="0">
                <a:solidFill>
                  <a:srgbClr val="FF0000"/>
                </a:solidFill>
              </a:rPr>
              <a:t> curve that shows this relationship</a:t>
            </a:r>
            <a:r>
              <a:rPr lang="en-US" sz="1200" b="0" u="none" dirty="0" smtClean="0">
                <a:solidFill>
                  <a:srgbClr val="FF0000"/>
                </a:solidFill>
              </a:rPr>
              <a:t>.</a:t>
            </a:r>
            <a:endParaRPr lang="en-US" sz="1200" u="none" dirty="0" smtClean="0">
              <a:solidFill>
                <a:srgbClr val="FF0000"/>
              </a:solidFill>
            </a:endParaRPr>
          </a:p>
        </p:txBody>
      </p:sp>
      <p:sp>
        <p:nvSpPr>
          <p:cNvPr id="4" name="Slide Number Placeholder 3"/>
          <p:cNvSpPr>
            <a:spLocks noGrp="1"/>
          </p:cNvSpPr>
          <p:nvPr>
            <p:ph type="sldNum" sz="quarter" idx="10"/>
          </p:nvPr>
        </p:nvSpPr>
        <p:spPr/>
        <p:txBody>
          <a:bodyPr/>
          <a:lstStyle/>
          <a:p>
            <a:fld id="{F603C3B5-9CFC-4B60-AD1F-942309290D4C}"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Finally,</a:t>
            </a:r>
            <a:r>
              <a:rPr lang="en-US" baseline="0" dirty="0" smtClean="0"/>
              <a:t> </a:t>
            </a:r>
            <a:r>
              <a:rPr lang="en-US" dirty="0" smtClean="0"/>
              <a:t>let’s</a:t>
            </a:r>
            <a:r>
              <a:rPr lang="en-US" baseline="0" dirty="0" smtClean="0"/>
              <a:t> change the amplifier and measure power for 1ksps and 200sps. Press the 1ksps button to begin.  This will bring up a window that shows how to set the jumpers and indicates that you need to install the “LPV811 low power” coupon board.  Note that all the jumpers are in the LOW position to measure low current.  Make these changes in the hardware and press continue.  Follow the same procedure for the 200sps sampling rate.  Pause and make these measurements.</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30</a:t>
            </a:fld>
            <a:endParaRPr lang="en-US"/>
          </a:p>
        </p:txBody>
      </p:sp>
    </p:spTree>
    <p:extLst>
      <p:ext uri="{BB962C8B-B14F-4D97-AF65-F5344CB8AC3E}">
        <p14:creationId xmlns:p14="http://schemas.microsoft.com/office/powerpoint/2010/main" val="570138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have completed all the experiments.  At low sampling rates the power levels are in hundreds of </a:t>
            </a:r>
            <a:r>
              <a:rPr lang="en-US" baseline="0" dirty="0" err="1" smtClean="0"/>
              <a:t>nano</a:t>
            </a:r>
            <a:r>
              <a:rPr lang="en-US" baseline="0" dirty="0" smtClean="0"/>
              <a:t>-watt to micro-watt.  This is thousands of times smaller then at full sampling rate.  You can clearly see the linear current scaling versus sampling rate for the ADC.  Also, you can clearly see that the current is constant for each different amplifier.  Comparing the measured amplifier current to the data sheet, shows that this current is the expected amplifier quiescent current.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31</a:t>
            </a:fld>
            <a:endParaRPr lang="en-US"/>
          </a:p>
        </p:txBody>
      </p:sp>
    </p:spTree>
    <p:extLst>
      <p:ext uri="{BB962C8B-B14F-4D97-AF65-F5344CB8AC3E}">
        <p14:creationId xmlns:p14="http://schemas.microsoft.com/office/powerpoint/2010/main" val="10542452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compare the measured results to the calculate results you should export the data to Excel.</a:t>
            </a:r>
            <a:r>
              <a:rPr lang="en-US" baseline="0" dirty="0" smtClean="0"/>
              <a:t>  To do this highlight the power cells in the GUI table and right click.  Select “Export Data to Excel”.  This will cause an Excel spreadsheet to pop-up with the measured data.  Now we can paste this into our table for comparison.  Pause and export the data to Excel.</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32</a:t>
            </a:fld>
            <a:endParaRPr lang="en-US"/>
          </a:p>
        </p:txBody>
      </p:sp>
    </p:spTree>
    <p:extLst>
      <p:ext uri="{BB962C8B-B14F-4D97-AF65-F5344CB8AC3E}">
        <p14:creationId xmlns:p14="http://schemas.microsoft.com/office/powerpoint/2010/main" val="32989229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table compares the calculated result to the measured results.  Here </a:t>
            </a:r>
            <a:r>
              <a:rPr lang="en-US" baseline="0" dirty="0" smtClean="0"/>
              <a:t>the example measurements are pasted in.  It is important to note that the calculated results use data sheet maximum values, so you should expect that the calculated results are larger than the measurements.   A quick review of the data shows that the measurements are smaller than the calculated maximum as expected.  Nevertheless, you can see that the calculated and simulated results are in the same range and the measured trends match the calculated trends.  Also, notice that the amplifier current is only dependent on the amplifier type and not on the sampling rate.  Finally, notice the profound impact that changing the sampling rate has on total power.  At full sampling rate the total power is 7746uW, and at 200sps the power is 2uW.</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33</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you can paste your</a:t>
            </a:r>
            <a:r>
              <a:rPr lang="en-US" baseline="0" dirty="0" smtClean="0"/>
              <a:t> measured results into the table.  You should confirm that your results are in the same range as the hand calculations.  Pause and paste your results into the table.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34</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That concludes the hands-on</a:t>
            </a:r>
            <a:r>
              <a:rPr lang="en-US" baseline="0" dirty="0" smtClean="0"/>
              <a:t> experiment.  I hope this was useful to you.  Thanks for your time.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35</a:t>
            </a:fld>
            <a:endParaRPr lang="en-US"/>
          </a:p>
        </p:txBody>
      </p:sp>
    </p:spTree>
    <p:extLst>
      <p:ext uri="{BB962C8B-B14F-4D97-AF65-F5344CB8AC3E}">
        <p14:creationId xmlns:p14="http://schemas.microsoft.com/office/powerpoint/2010/main" val="407412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u="none" dirty="0" smtClean="0"/>
              <a:t>The</a:t>
            </a:r>
            <a:r>
              <a:rPr lang="en-US" sz="1200" b="0" u="none" baseline="0" dirty="0" smtClean="0"/>
              <a:t> acquisition and conversion time of a SAR ADC will differ depending on the internal device design.  To understand what determines the acquisition and conversion time look at the timing diagram. First, we will look at the timing for a SAR ADC with an internal conversion clock. With an internal conversion clock, the SAR conversion cycle is always a fixed amount of time. The SCLK that the user applies will only influence the speed of the data communications, not the conversion time. In this type of SAR, a lower sampling rate will increase the acquisition time since the conversion time is fixed. The diagrams shown here highlight two different timing configurations for the same device.  The configuration at the top is operating at a slower sampling rate than the configuration on the bottom.  The transmission rate of the data is independent of the sampling rate.  In fact, the maximum communication rate is bounded by the device and the minimum communication rate is only bounded by the total cycle time.</a:t>
            </a:r>
          </a:p>
          <a:p>
            <a:endParaRPr lang="en-US" sz="1200" b="0" u="none" baseline="0" dirty="0" smtClean="0"/>
          </a:p>
          <a:p>
            <a:r>
              <a:rPr lang="en-US" sz="1200" b="0" u="none" baseline="0" dirty="0" smtClean="0"/>
              <a:t>** CLICK **</a:t>
            </a:r>
          </a:p>
          <a:p>
            <a:endParaRPr lang="en-US" sz="1200" b="0" u="none" baseline="0" dirty="0" smtClean="0"/>
          </a:p>
          <a:p>
            <a:r>
              <a:rPr lang="en-US" sz="1200" b="0" u="none" baseline="0" dirty="0" smtClean="0"/>
              <a:t>Since the conversion time is always fixed, the acquisition time is longer for the slower sampling rate. Two examples of TI SAR ADCs that operate in this manner are the </a:t>
            </a:r>
            <a:r>
              <a:rPr lang="en-US" sz="1200" b="0" u="none" baseline="0" dirty="0" smtClean="0">
                <a:solidFill>
                  <a:srgbClr val="FF0000"/>
                </a:solidFill>
              </a:rPr>
              <a:t>ADS8881</a:t>
            </a:r>
            <a:r>
              <a:rPr lang="en-US" sz="1200" b="0" u="none" baseline="0" dirty="0" smtClean="0"/>
              <a:t> and the ADS8332.  Note that most precision SAR converters use the internal clock method for setting conversion time.  This is because the internal clock will ensure a clean, low-jitter clock for the more complex conversion process in a precision SAR converter. </a:t>
            </a:r>
            <a:endParaRPr lang="en-US" sz="1200" b="0" u="none" dirty="0"/>
          </a:p>
        </p:txBody>
      </p:sp>
      <p:sp>
        <p:nvSpPr>
          <p:cNvPr id="4" name="Slide Number Placeholder 3"/>
          <p:cNvSpPr>
            <a:spLocks noGrp="1"/>
          </p:cNvSpPr>
          <p:nvPr>
            <p:ph type="sldNum" sz="quarter" idx="10"/>
          </p:nvPr>
        </p:nvSpPr>
        <p:spPr/>
        <p:txBody>
          <a:bodyPr/>
          <a:lstStyle/>
          <a:p>
            <a:fld id="{7941C228-45F2-4BE7-8DD1-C2994D3BBA8A}" type="slidenum">
              <a:rPr lang="en-US" smtClean="0"/>
              <a:t>4</a:t>
            </a:fld>
            <a:endParaRPr lang="en-US"/>
          </a:p>
        </p:txBody>
      </p:sp>
    </p:spTree>
    <p:extLst>
      <p:ext uri="{BB962C8B-B14F-4D97-AF65-F5344CB8AC3E}">
        <p14:creationId xmlns:p14="http://schemas.microsoft.com/office/powerpoint/2010/main" val="3917997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Next, let’s take a look at SAR ADCs with an external conversion clock.  For this type of device, </a:t>
            </a:r>
            <a:r>
              <a:rPr lang="en-US" sz="1200" b="0" baseline="0" dirty="0" smtClean="0"/>
              <a:t>the SCLK provided by the user is also used for the conversion cycle. With this method, the conversion time is set to a fixed number of SCLK periods and therefore will expand and shrink with changes in the SCLK frequency. The timing diagrams show the same SAR operating at the same sampling rate but with different SCLK frequencies. </a:t>
            </a:r>
          </a:p>
          <a:p>
            <a:endParaRPr lang="en-US" sz="1200" b="0" baseline="0" dirty="0" smtClean="0"/>
          </a:p>
          <a:p>
            <a:r>
              <a:rPr lang="en-US" sz="1200" b="0" baseline="0" dirty="0" smtClean="0"/>
              <a:t>** CLICK **</a:t>
            </a:r>
          </a:p>
          <a:p>
            <a:endParaRPr lang="en-US" sz="1200" b="0" baseline="0" dirty="0" smtClean="0"/>
          </a:p>
          <a:p>
            <a:r>
              <a:rPr lang="en-US" sz="1200" b="0" baseline="0" dirty="0" smtClean="0"/>
              <a:t>It is clear that with a faster SCLK the acquisition time will increase as shown in the top example. Increasing acquisition time is advantageous because it will allow the input signal more time to settle, which decreases the bandwidth requirement for the front end driver. Decreasing the bandwidth requirement for the amplifier will result in further power savings.  Thus, for the example shown the top timing diagram is preferable as it will give the maximum settling time to the amplifier. Two examples of TI SAR ADCs that use an external conversion clock are the ADS7042 and the ADS7056.  Note that this method of setting the acquisition and conversion rate is typically used in lower resolution SAR converters, for example 8 to 14 bits.  As mentioned previously, the higher resolution converters typically use the internal clock to set conversion time.</a:t>
            </a:r>
            <a:endParaRPr lang="en-US" sz="1200" b="0" dirty="0"/>
          </a:p>
        </p:txBody>
      </p:sp>
      <p:sp>
        <p:nvSpPr>
          <p:cNvPr id="4" name="Slide Number Placeholder 3"/>
          <p:cNvSpPr>
            <a:spLocks noGrp="1"/>
          </p:cNvSpPr>
          <p:nvPr>
            <p:ph type="sldNum" sz="quarter" idx="10"/>
          </p:nvPr>
        </p:nvSpPr>
        <p:spPr/>
        <p:txBody>
          <a:bodyPr/>
          <a:lstStyle/>
          <a:p>
            <a:fld id="{7941C228-45F2-4BE7-8DD1-C2994D3BBA8A}" type="slidenum">
              <a:rPr lang="en-US" smtClean="0"/>
              <a:t>5</a:t>
            </a:fld>
            <a:endParaRPr lang="en-US"/>
          </a:p>
        </p:txBody>
      </p:sp>
    </p:spTree>
    <p:extLst>
      <p:ext uri="{BB962C8B-B14F-4D97-AF65-F5344CB8AC3E}">
        <p14:creationId xmlns:p14="http://schemas.microsoft.com/office/powerpoint/2010/main" val="1663228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Not all SAR ADCs will fall into one of these two categories for conversion</a:t>
            </a:r>
            <a:r>
              <a:rPr lang="en-US" sz="1200" b="0" baseline="0" dirty="0" smtClean="0"/>
              <a:t> clocks. For example, devices with an I2C interface will operate very differently from the devices with a SPI interface. Some of the I2C devices will have registers that the user writes to in order to set the acquisition time. Also, some of the SPI devices will have a “fixed acquisition” window. This means the device will only acquire for a fixed number of SCLK periods. The timing diagram shown is for a fixed acquisition type of device. Two examples of TI SAR ADCs with other methods for timing are the ADS7924 and the ADS8321. Note that these exceptions are not common and most devices will fall into one of the first two categories.  In regards to the different types of timing diagrams, it is best to always read the device datasheet in order to fully understand how the device will operate and how to determine the acquisition and conversion times.  </a:t>
            </a:r>
            <a:endParaRPr lang="en-US" sz="1200" b="0" dirty="0"/>
          </a:p>
        </p:txBody>
      </p:sp>
      <p:sp>
        <p:nvSpPr>
          <p:cNvPr id="4" name="Slide Number Placeholder 3"/>
          <p:cNvSpPr>
            <a:spLocks noGrp="1"/>
          </p:cNvSpPr>
          <p:nvPr>
            <p:ph type="sldNum" sz="quarter" idx="10"/>
          </p:nvPr>
        </p:nvSpPr>
        <p:spPr/>
        <p:txBody>
          <a:bodyPr/>
          <a:lstStyle/>
          <a:p>
            <a:fld id="{7941C228-45F2-4BE7-8DD1-C2994D3BBA8A}" type="slidenum">
              <a:rPr lang="en-US" smtClean="0"/>
              <a:t>6</a:t>
            </a:fld>
            <a:endParaRPr lang="en-US"/>
          </a:p>
        </p:txBody>
      </p:sp>
    </p:spTree>
    <p:extLst>
      <p:ext uri="{BB962C8B-B14F-4D97-AF65-F5344CB8AC3E}">
        <p14:creationId xmlns:p14="http://schemas.microsoft.com/office/powerpoint/2010/main" val="1663228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1200" dirty="0" smtClean="0"/>
              <a:t>There are three main</a:t>
            </a:r>
            <a:r>
              <a:rPr lang="en-US" sz="1200" baseline="0" dirty="0" smtClean="0"/>
              <a:t> contributors to the system power of a SAR ADC. </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**CLICK**</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First is the analog supply power, abbreviated as AVDD. </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**CLICK**</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Second is the digital supply power, abbreviated as DVDD. </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**CLICK**</a:t>
            </a:r>
          </a:p>
          <a:p>
            <a:pPr defTabSz="915785" eaLnBrk="0" fontAlgn="base" hangingPunct="0">
              <a:spcBef>
                <a:spcPct val="30000"/>
              </a:spcBef>
              <a:spcAft>
                <a:spcPct val="0"/>
              </a:spcAft>
              <a:defRPr/>
            </a:pPr>
            <a:endParaRPr lang="en-US" sz="1200" baseline="0" dirty="0" smtClean="0"/>
          </a:p>
          <a:p>
            <a:pPr defTabSz="915785" eaLnBrk="0" fontAlgn="base" hangingPunct="0">
              <a:spcBef>
                <a:spcPct val="30000"/>
              </a:spcBef>
              <a:spcAft>
                <a:spcPct val="0"/>
              </a:spcAft>
              <a:defRPr/>
            </a:pPr>
            <a:r>
              <a:rPr lang="en-US" sz="1200" baseline="0" dirty="0" smtClean="0"/>
              <a:t>And lastly, is the front-end driver power. These three power consumption contributors will be further explained in terms of how each one is used as well as how to reduce the power consumption in a system.</a:t>
            </a:r>
            <a:endParaRPr lang="en-US" sz="1200"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u="none" dirty="0" smtClean="0"/>
              <a:t>First </a:t>
            </a:r>
            <a:r>
              <a:rPr lang="en-US" sz="1200" u="none" baseline="0" dirty="0" smtClean="0"/>
              <a:t>we will look at the analog supply power consumption. The analog supply is used for the internal conversion circuitry of the SAR ADC. The average power consumption for the analog supply will increase as the sampling rate increases. This is due to the fact that as sampling rate increases, the acquisition time decreases which results in more frequent conversion phases. The datasheet supply current versus throughput graph for the ADS7042 is shown and the linear relationship is clearly visible. In order to reduce a system’s power consumption, lowering the sampling rate to the lowest acceptable throughput for the application will decrease the average analog supply power consumption. </a:t>
            </a:r>
          </a:p>
          <a:p>
            <a:pPr marL="0" indent="0">
              <a:buFont typeface="Arial" panose="020B0604020202020204" pitchFamily="34" charset="0"/>
              <a:buNone/>
            </a:pPr>
            <a:endParaRPr lang="en-US" sz="1200" u="none" baseline="0" dirty="0" smtClean="0"/>
          </a:p>
          <a:p>
            <a:pPr marL="0" indent="0">
              <a:buFont typeface="Arial" panose="020B0604020202020204" pitchFamily="34" charset="0"/>
              <a:buNone/>
            </a:pPr>
            <a:r>
              <a:rPr lang="en-US" sz="1200" u="none" baseline="0" dirty="0" smtClean="0"/>
              <a:t>Using the datasheet’s supply current versus throughput graph, let’s calculate the AVDD supply power consumption. </a:t>
            </a:r>
          </a:p>
          <a:p>
            <a:pPr marL="0" indent="0">
              <a:buFont typeface="Arial" panose="020B0604020202020204" pitchFamily="34" charset="0"/>
              <a:buNone/>
            </a:pPr>
            <a:endParaRPr lang="en-US" sz="1200" u="none" baseline="0" dirty="0" smtClean="0"/>
          </a:p>
          <a:p>
            <a:pPr marL="0" indent="0">
              <a:buFont typeface="Arial" panose="020B0604020202020204" pitchFamily="34" charset="0"/>
              <a:buNone/>
            </a:pPr>
            <a:endParaRPr lang="en-US" sz="1200" u="none" baseline="0" dirty="0" smtClean="0"/>
          </a:p>
          <a:p>
            <a:pPr marL="0" indent="0">
              <a:buFont typeface="Arial" panose="020B0604020202020204" pitchFamily="34" charset="0"/>
              <a:buNone/>
            </a:pPr>
            <a:r>
              <a:rPr lang="en-US" sz="1200" u="none" baseline="0" dirty="0" smtClean="0"/>
              <a:t>** CLICK **</a:t>
            </a:r>
          </a:p>
          <a:p>
            <a:pPr marL="0" indent="0">
              <a:buFont typeface="Arial" panose="020B0604020202020204" pitchFamily="34" charset="0"/>
              <a:buNone/>
            </a:pPr>
            <a:endParaRPr lang="en-US" sz="1200" u="none" baseline="0" dirty="0" smtClean="0"/>
          </a:p>
          <a:p>
            <a:pPr marL="0" indent="0">
              <a:buFont typeface="Arial" panose="020B0604020202020204" pitchFamily="34" charset="0"/>
              <a:buNone/>
            </a:pPr>
            <a:endParaRPr lang="en-US" sz="1200" u="none" baseline="0" dirty="0" smtClean="0"/>
          </a:p>
          <a:p>
            <a:pPr marL="0" indent="0">
              <a:buFont typeface="Arial" panose="020B0604020202020204" pitchFamily="34" charset="0"/>
              <a:buNone/>
            </a:pPr>
            <a:r>
              <a:rPr lang="en-US" sz="1200" u="none" baseline="0" dirty="0" smtClean="0"/>
              <a:t>For this example, the device is running at 600kSPS. On the graph we see the typical supply current for 600kSPS is 120uA. With a 3.3V AVDD, the analog supply power for this device is 396 micro-Watts. </a:t>
            </a:r>
            <a:endParaRPr lang="en-US" sz="1200" u="none" dirty="0" smtClean="0"/>
          </a:p>
          <a:p>
            <a:pPr defTabSz="1493179">
              <a:defRPr/>
            </a:pPr>
            <a:endParaRPr lang="en-US" u="none" dirty="0" smtClean="0"/>
          </a:p>
          <a:p>
            <a:pPr defTabSz="1493179">
              <a:defRPr/>
            </a:pPr>
            <a:r>
              <a:rPr lang="en-US" u="none" dirty="0" smtClean="0"/>
              <a:t>Note that with</a:t>
            </a:r>
            <a:r>
              <a:rPr lang="en-US" u="none" baseline="0" dirty="0" smtClean="0"/>
              <a:t> some </a:t>
            </a:r>
            <a:r>
              <a:rPr lang="en-US" sz="2000" u="none" baseline="0" dirty="0" smtClean="0"/>
              <a:t>devices, there will be an additional source of power consumption on the reference pin.  This can be calculated in the same way as the AVDD supply power and considered as an additional source.</a:t>
            </a:r>
            <a:endParaRPr lang="en-US" sz="2000" u="none"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t>8</a:t>
            </a:fld>
            <a:endParaRPr lang="en-US"/>
          </a:p>
        </p:txBody>
      </p:sp>
    </p:spTree>
    <p:extLst>
      <p:ext uri="{BB962C8B-B14F-4D97-AF65-F5344CB8AC3E}">
        <p14:creationId xmlns:p14="http://schemas.microsoft.com/office/powerpoint/2010/main" val="162593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93179" rtl="0" eaLnBrk="1" fontAlgn="auto" latinLnBrk="0" hangingPunct="1">
              <a:lnSpc>
                <a:spcPct val="100000"/>
              </a:lnSpc>
              <a:spcBef>
                <a:spcPts val="0"/>
              </a:spcBef>
              <a:spcAft>
                <a:spcPts val="0"/>
              </a:spcAft>
              <a:buClrTx/>
              <a:buSzTx/>
              <a:buFontTx/>
              <a:buNone/>
              <a:tabLst/>
              <a:defRPr/>
            </a:pPr>
            <a:r>
              <a:rPr lang="en-US" sz="1200" dirty="0" smtClean="0"/>
              <a:t>Next we will</a:t>
            </a:r>
            <a:r>
              <a:rPr lang="en-US" sz="1200" baseline="0" dirty="0" smtClean="0"/>
              <a:t> look at the digital supply power consumption. The digital supply for a SAR ADC is only used for the digital communication circuitry of the device. This means that the digital supply power consumption is related only to the SPI or I2C output. For a SAR device with SPI communication, the power is only consumed on the digital supply for the serial data output line (SDO) and not for the chip select, serial data input, or system clock since those are all powered by the master. </a:t>
            </a:r>
            <a:r>
              <a:rPr lang="en-US" sz="1200" u="none" baseline="0" dirty="0" smtClean="0"/>
              <a:t>The power consumption is a function of the DVDD voltage, sampling rate, digital output code, and capacitance. The capacitance is comprised of the SDO trace, the SDO pins on both the ADC and the Master, and any external capacitors added to the SDO line. The equation to estimate the average digital supply current is given as the capacitance multiplied by the DVDD voltage multiplied by the frequency of transitions on the SDO output. More output transitions from low to high or high to low on the SDO line will result in more current draw. The worst case scenario from a current draw perspective is if every other bit on the SDO output alternates. The maximum number of SDO transitions for a 12-bit SAR ADC is shown in the timing diagram graphic on the right.</a:t>
            </a:r>
            <a:endParaRPr lang="en-US" sz="1200" u="none" dirty="0"/>
          </a:p>
        </p:txBody>
      </p:sp>
      <p:sp>
        <p:nvSpPr>
          <p:cNvPr id="4" name="Slide Number Placeholder 3"/>
          <p:cNvSpPr>
            <a:spLocks noGrp="1"/>
          </p:cNvSpPr>
          <p:nvPr>
            <p:ph type="sldNum" sz="quarter" idx="10"/>
          </p:nvPr>
        </p:nvSpPr>
        <p:spPr/>
        <p:txBody>
          <a:bodyPr/>
          <a:lstStyle/>
          <a:p>
            <a:fld id="{7941C228-45F2-4BE7-8DD1-C2994D3BBA8A}" type="slidenum">
              <a:rPr lang="en-US" smtClean="0"/>
              <a:t>9</a:t>
            </a:fld>
            <a:endParaRPr lang="en-US"/>
          </a:p>
        </p:txBody>
      </p:sp>
    </p:spTree>
    <p:extLst>
      <p:ext uri="{BB962C8B-B14F-4D97-AF65-F5344CB8AC3E}">
        <p14:creationId xmlns:p14="http://schemas.microsoft.com/office/powerpoint/2010/main" val="1625937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1"/>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4"/>
            <a:ext cx="13533120" cy="1783080"/>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513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7287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1"/>
            <a:ext cx="4813301" cy="1394461"/>
          </a:xfrm>
        </p:spPr>
        <p:txBody>
          <a:bodyPr anchor="b"/>
          <a:lstStyle>
            <a:lvl1pPr algn="l">
              <a:defRPr sz="43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720080" y="327662"/>
            <a:ext cx="8178800" cy="702373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700"/>
            </a:lvl6pPr>
            <a:lvl7pPr>
              <a:defRPr sz="2700"/>
            </a:lvl7pPr>
            <a:lvl8pPr>
              <a:defRPr sz="2700"/>
            </a:lvl8pPr>
            <a:lvl9pPr>
              <a:defRPr sz="2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1521" y="1722120"/>
            <a:ext cx="4813301" cy="5629277"/>
          </a:xfrm>
        </p:spPr>
        <p:txBody>
          <a:bodyPr/>
          <a:lstStyle>
            <a:lvl1pPr marL="0" indent="0">
              <a:buNone/>
              <a:defRPr sz="2700"/>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1677840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1"/>
            <a:ext cx="8778240" cy="680085"/>
          </a:xfrm>
        </p:spPr>
        <p:txBody>
          <a:bodyPr anchor="b"/>
          <a:lstStyle>
            <a:lvl1pPr algn="l">
              <a:defRPr sz="37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867661" y="735331"/>
            <a:ext cx="8778240" cy="4937760"/>
          </a:xfrm>
        </p:spPr>
        <p:txBody>
          <a:bodyPr/>
          <a:lstStyle>
            <a:lvl1pPr marL="0" indent="0">
              <a:buNone/>
              <a:defRPr sz="4300"/>
            </a:lvl1pPr>
            <a:lvl2pPr marL="609432" indent="0">
              <a:buNone/>
              <a:defRPr sz="3700"/>
            </a:lvl2pPr>
            <a:lvl3pPr marL="1218864" indent="0">
              <a:buNone/>
              <a:defRPr sz="3200"/>
            </a:lvl3pPr>
            <a:lvl4pPr marL="1828293" indent="0">
              <a:buNone/>
              <a:defRPr sz="2700"/>
            </a:lvl4pPr>
            <a:lvl5pPr marL="2437717" indent="0">
              <a:buNone/>
              <a:defRPr sz="2700"/>
            </a:lvl5pPr>
            <a:lvl6pPr marL="3047147" indent="0">
              <a:buNone/>
              <a:defRPr sz="2700"/>
            </a:lvl6pPr>
            <a:lvl7pPr marL="3656579" indent="0">
              <a:buNone/>
              <a:defRPr sz="2700"/>
            </a:lvl7pPr>
            <a:lvl8pPr marL="4266005" indent="0">
              <a:buNone/>
              <a:defRPr sz="2700"/>
            </a:lvl8pPr>
            <a:lvl9pPr marL="4875434" indent="0">
              <a:buNone/>
              <a:defRPr sz="2700"/>
            </a:lvl9pPr>
          </a:lstStyle>
          <a:p>
            <a:pPr lvl="0"/>
            <a:endParaRPr lang="en-US" noProof="0" smtClean="0"/>
          </a:p>
        </p:txBody>
      </p:sp>
      <p:sp>
        <p:nvSpPr>
          <p:cNvPr id="4" name="Text Placeholder 3"/>
          <p:cNvSpPr>
            <a:spLocks noGrp="1"/>
          </p:cNvSpPr>
          <p:nvPr>
            <p:ph type="body" sz="half" idx="2"/>
          </p:nvPr>
        </p:nvSpPr>
        <p:spPr>
          <a:xfrm>
            <a:off x="2867661" y="6440806"/>
            <a:ext cx="8778240" cy="965835"/>
          </a:xfrm>
          <a:noFill/>
          <a:ln w="9525" algn="ctr">
            <a:noFill/>
            <a:miter lim="800000"/>
            <a:headEnd/>
            <a:tailEnd/>
          </a:ln>
        </p:spPr>
        <p:txBody>
          <a:bodyPr vert="horz" wrap="square" lIns="121886" tIns="60941" rIns="121886" bIns="60941" numCol="1" anchor="t" anchorCtr="0" compatLnSpc="1">
            <a:prstTxWarp prst="textNoShape">
              <a:avLst/>
            </a:prstTxWarp>
          </a:bodyPr>
          <a:lstStyle>
            <a:lvl1pPr marL="0" indent="0" algn="l" rtl="0" eaLnBrk="0" fontAlgn="base" hangingPunct="0">
              <a:spcAft>
                <a:spcPct val="0"/>
              </a:spcAft>
              <a:buNone/>
              <a:defRPr lang="en-US" sz="2700" smtClean="0">
                <a:solidFill>
                  <a:schemeClr val="tx1"/>
                </a:solidFill>
                <a:latin typeface="+mn-lt"/>
                <a:ea typeface="+mn-ea"/>
                <a:cs typeface="+mn-cs"/>
              </a:defRPr>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3397727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434547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55302" y="171451"/>
            <a:ext cx="3426459" cy="6882765"/>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70840" y="171451"/>
            <a:ext cx="10040621" cy="688276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1689227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6408174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804080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969237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1" name="Rectangle 10"/>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5"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dirty="0"/>
          </a:p>
        </p:txBody>
      </p:sp>
    </p:spTree>
    <p:extLst>
      <p:ext uri="{BB962C8B-B14F-4D97-AF65-F5344CB8AC3E}">
        <p14:creationId xmlns:p14="http://schemas.microsoft.com/office/powerpoint/2010/main" val="41423591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7" name="Rectangle 16"/>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4"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666278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4" name="Rectangle 13"/>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1"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1129664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33406" y="1258172"/>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1850442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4"/>
            <a:ext cx="12435840" cy="1634491"/>
          </a:xfrm>
        </p:spPr>
        <p:txBody>
          <a:bodyPr anchor="t"/>
          <a:lstStyle>
            <a:lvl1pPr algn="l">
              <a:defRPr sz="5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401910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1" y="1423037"/>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7429501" y="1423037"/>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139244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6"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7432046"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200813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90368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9" name="Rectangle 18"/>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533406" y="1270639"/>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pic>
        <p:nvPicPr>
          <p:cNvPr id="10" name="Picture 27" descr="ti_logo_powerpoint_1_line.png"/>
          <p:cNvPicPr>
            <a:picLocks noChangeAspect="1"/>
          </p:cNvPicPr>
          <p:nvPr userDrawn="1"/>
        </p:nvPicPr>
        <p:blipFill>
          <a:blip r:embed="rId19" cstate="print"/>
          <a:srcRect/>
          <a:stretch>
            <a:fillRect/>
          </a:stretch>
        </p:blipFill>
        <p:spPr bwMode="auto">
          <a:xfrm>
            <a:off x="11457517" y="7689851"/>
            <a:ext cx="2499782" cy="309034"/>
          </a:xfrm>
          <a:prstGeom prst="rect">
            <a:avLst/>
          </a:prstGeom>
          <a:noFill/>
          <a:ln w="9525">
            <a:noFill/>
            <a:miter lim="800000"/>
            <a:headEnd/>
            <a:tailEnd/>
          </a:ln>
        </p:spPr>
      </p:pic>
    </p:spTree>
    <p:extLst>
      <p:ext uri="{BB962C8B-B14F-4D97-AF65-F5344CB8AC3E}">
        <p14:creationId xmlns:p14="http://schemas.microsoft.com/office/powerpoint/2010/main" val="1742349201"/>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4" r:id="rId3"/>
    <p:sldLayoutId id="2147483695"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hyperlink" Target="http://www.ti.com/tool/analog-engineer-cal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notesSlide" Target="../notesSlides/notesSlide12.xml"/><Relationship Id="rId7" Type="http://schemas.openxmlformats.org/officeDocument/2006/relationships/oleObject" Target="../embeddings/oleObject13.bin"/><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image" Target="../media/image20.emf"/><Relationship Id="rId5" Type="http://schemas.openxmlformats.org/officeDocument/2006/relationships/oleObject" Target="../embeddings/oleObject12.bin"/><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notesSlide" Target="../notesSlides/notesSlide13.xml"/><Relationship Id="rId7" Type="http://schemas.openxmlformats.org/officeDocument/2006/relationships/oleObject" Target="../embeddings/oleObject14.bin"/><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hyperlink" Target="https://training.ti.com/ti-precision-labs-op-amps-noise-1?cu=14685" TargetMode="External"/><Relationship Id="rId5" Type="http://schemas.openxmlformats.org/officeDocument/2006/relationships/image" Target="../media/image27.png"/><Relationship Id="rId10" Type="http://schemas.openxmlformats.org/officeDocument/2006/relationships/image" Target="../media/image23.emf"/><Relationship Id="rId4" Type="http://schemas.openxmlformats.org/officeDocument/2006/relationships/image" Target="../media/image26.png"/><Relationship Id="rId9" Type="http://schemas.openxmlformats.org/officeDocument/2006/relationships/oleObject" Target="../embeddings/oleObject15.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hyperlink" Target="http://www.ti.com/lit/pdf/sboa206" TargetMode="Externa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chart" Target="../charts/chart1.xml"/><Relationship Id="rId5" Type="http://schemas.openxmlformats.org/officeDocument/2006/relationships/image" Target="../media/image24.emf"/><Relationship Id="rId4" Type="http://schemas.openxmlformats.org/officeDocument/2006/relationships/oleObject" Target="../embeddings/oleObject16.bin"/></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ti.com/tool/plabs-sar-evm-pdk"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image" Target="../media/image25.emf"/><Relationship Id="rId5" Type="http://schemas.openxmlformats.org/officeDocument/2006/relationships/package" Target="../embeddings/Microsoft_Visio_Drawing9.vsdx"/><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package" Target="../embeddings/Microsoft_Visio_Drawing1.vsdx"/><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vmlDrawing" Target="../drawings/vmlDrawing12.vml"/><Relationship Id="rId6" Type="http://schemas.openxmlformats.org/officeDocument/2006/relationships/image" Target="../media/image26.emf"/><Relationship Id="rId5" Type="http://schemas.openxmlformats.org/officeDocument/2006/relationships/oleObject" Target="../embeddings/Microsoft_Visio_2003-2010_Drawing2.vsd"/><Relationship Id="rId4" Type="http://schemas.openxmlformats.org/officeDocument/2006/relationships/oleObject" Target="../embeddings/oleObject18.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image" Target="../media/image27.emf"/><Relationship Id="rId5" Type="http://schemas.openxmlformats.org/officeDocument/2006/relationships/package" Target="../embeddings/Microsoft_Visio_Drawing10.vsdx"/><Relationship Id="rId4" Type="http://schemas.openxmlformats.org/officeDocument/2006/relationships/oleObject" Target="../embeddings/oleObject19.bin"/></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3.xml"/><Relationship Id="rId7"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Visio_Drawing2.vsdx"/><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Visio_Drawing3.vsdx"/><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package" Target="../embeddings/Microsoft_Visio_Drawing4.vsdx"/><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oleObject" Target="../embeddings/Microsoft_Visio_2003-2010_Drawing1.vsd"/><Relationship Id="rId13" Type="http://schemas.openxmlformats.org/officeDocument/2006/relationships/package" Target="../embeddings/Microsoft_Visio_Drawing5.vsdx"/><Relationship Id="rId3" Type="http://schemas.openxmlformats.org/officeDocument/2006/relationships/notesSlide" Target="../notesSlides/notesSlide8.xml"/><Relationship Id="rId7" Type="http://schemas.openxmlformats.org/officeDocument/2006/relationships/oleObject" Target="../embeddings/oleObject8.bin"/><Relationship Id="rId12" Type="http://schemas.openxmlformats.org/officeDocument/2006/relationships/oleObject" Target="../embeddings/oleObject9.bin"/><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12.emf"/><Relationship Id="rId11" Type="http://schemas.openxmlformats.org/officeDocument/2006/relationships/image" Target="../media/image16.png"/><Relationship Id="rId5" Type="http://schemas.openxmlformats.org/officeDocument/2006/relationships/oleObject" Target="../embeddings/oleObject7.bin"/><Relationship Id="rId10" Type="http://schemas.openxmlformats.org/officeDocument/2006/relationships/image" Target="../media/image150.png"/><Relationship Id="rId4" Type="http://schemas.openxmlformats.org/officeDocument/2006/relationships/image" Target="../media/image15.png"/><Relationship Id="rId9" Type="http://schemas.openxmlformats.org/officeDocument/2006/relationships/image" Target="../media/image13.emf"/><Relationship Id="rId14" Type="http://schemas.openxmlformats.org/officeDocument/2006/relationships/image" Target="../media/image14.emf"/></Relationships>
</file>

<file path=ppt/slides/_rels/slide9.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notesSlide" Target="../notesSlides/notesSlide9.xml"/><Relationship Id="rId7" Type="http://schemas.openxmlformats.org/officeDocument/2006/relationships/oleObject" Target="../embeddings/oleObject11.bin"/><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image" Target="../media/image16.emf"/><Relationship Id="rId5" Type="http://schemas.openxmlformats.org/officeDocument/2006/relationships/oleObject" Target="../embeddings/oleObject10.bin"/><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r>
              <a:rPr lang="en-US" sz="4800" dirty="0" smtClean="0">
                <a:solidFill>
                  <a:srgbClr val="DE0000"/>
                </a:solidFill>
              </a:rPr>
              <a:t>SAR ADC Power Scaling</a:t>
            </a:r>
            <a:r>
              <a:rPr lang="en-US" sz="2800" dirty="0" smtClean="0"/>
              <a:t/>
            </a:r>
            <a:br>
              <a:rPr lang="en-US" sz="2800" dirty="0" smtClean="0"/>
            </a:br>
            <a:r>
              <a:rPr lang="en-US" sz="2400" dirty="0" smtClean="0">
                <a:solidFill>
                  <a:srgbClr val="DE0000"/>
                </a:solidFill>
              </a:rPr>
              <a:t/>
            </a:r>
            <a:br>
              <a:rPr lang="en-US" sz="2400" dirty="0" smtClean="0">
                <a:solidFill>
                  <a:srgbClr val="DE0000"/>
                </a:solidFill>
              </a:rPr>
            </a:br>
            <a:r>
              <a:rPr lang="en-US" sz="2800" dirty="0" smtClean="0">
                <a:solidFill>
                  <a:srgbClr val="DE0000"/>
                </a:solidFill>
              </a:rPr>
              <a:t>TIPL 4601 </a:t>
            </a:r>
            <a:r>
              <a:rPr lang="en-US" sz="2800" dirty="0">
                <a:solidFill>
                  <a:srgbClr val="DE0000"/>
                </a:solidFill>
              </a:rPr>
              <a:t/>
            </a:r>
            <a:br>
              <a:rPr lang="en-US" sz="2800" dirty="0">
                <a:solidFill>
                  <a:srgbClr val="DE0000"/>
                </a:solidFill>
              </a:rPr>
            </a:br>
            <a:r>
              <a:rPr lang="en-US" sz="2800" dirty="0">
                <a:solidFill>
                  <a:srgbClr val="DE0000"/>
                </a:solidFill>
              </a:rPr>
              <a:t>TI Precision Labs – </a:t>
            </a:r>
            <a:r>
              <a:rPr lang="en-US" sz="2800" dirty="0" smtClean="0">
                <a:solidFill>
                  <a:srgbClr val="DE0000"/>
                </a:solidFill>
              </a:rPr>
              <a:t>ADCs</a:t>
            </a:r>
            <a:endParaRPr lang="en-US" sz="2400" dirty="0"/>
          </a:p>
        </p:txBody>
      </p:sp>
      <p:sp>
        <p:nvSpPr>
          <p:cNvPr id="3" name="Subtitle 2"/>
          <p:cNvSpPr>
            <a:spLocks noGrp="1"/>
          </p:cNvSpPr>
          <p:nvPr>
            <p:ph type="subTitle" idx="1"/>
          </p:nvPr>
        </p:nvSpPr>
        <p:spPr>
          <a:xfrm>
            <a:off x="548640" y="4709161"/>
            <a:ext cx="13533120" cy="1783080"/>
          </a:xfrm>
        </p:spPr>
        <p:txBody>
          <a:bodyPr/>
          <a:lstStyle/>
          <a:p>
            <a:r>
              <a:rPr lang="en-US" sz="2400" dirty="0"/>
              <a:t>Created by Reed Kaczmarek and Peggy </a:t>
            </a:r>
            <a:r>
              <a:rPr lang="en-US" sz="2400" dirty="0" smtClean="0"/>
              <a:t>Liska</a:t>
            </a:r>
            <a:endParaRPr lang="en-US" sz="2400" dirty="0"/>
          </a:p>
          <a:p>
            <a:r>
              <a:rPr lang="en-US" sz="2400" dirty="0"/>
              <a:t>Presented by Peggy Liska</a:t>
            </a:r>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Tree>
    <p:extLst>
      <p:ext uri="{BB962C8B-B14F-4D97-AF65-F5344CB8AC3E}">
        <p14:creationId xmlns:p14="http://schemas.microsoft.com/office/powerpoint/2010/main" val="2373588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Minimizing Digital Supply Power Consumption</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10</a:t>
            </a:fld>
            <a:endParaRPr lang="en-US"/>
          </a:p>
        </p:txBody>
      </p:sp>
      <p:sp>
        <p:nvSpPr>
          <p:cNvPr id="5" name="TextBox 4"/>
          <p:cNvSpPr txBox="1"/>
          <p:nvPr/>
        </p:nvSpPr>
        <p:spPr>
          <a:xfrm>
            <a:off x="533400" y="1143000"/>
            <a:ext cx="14097000" cy="2323713"/>
          </a:xfrm>
          <a:prstGeom prst="rect">
            <a:avLst/>
          </a:prstGeom>
          <a:noFill/>
        </p:spPr>
        <p:txBody>
          <a:bodyPr wrap="square" rtlCol="0">
            <a:spAutoFit/>
          </a:bodyPr>
          <a:lstStyle/>
          <a:p>
            <a:pPr marL="457200" indent="-457200">
              <a:buFont typeface="Arial" panose="020B0604020202020204" pitchFamily="34" charset="0"/>
              <a:buChar char="•"/>
            </a:pPr>
            <a:r>
              <a:rPr lang="en-US" dirty="0" smtClean="0"/>
              <a:t>Use a lower digital voltage (ex. use 1.8V logic instead of 3.3V logic)</a:t>
            </a:r>
          </a:p>
          <a:p>
            <a:pPr marL="457200" indent="-457200">
              <a:buFont typeface="Arial" panose="020B0604020202020204" pitchFamily="34" charset="0"/>
              <a:buChar char="•"/>
            </a:pPr>
            <a:r>
              <a:rPr lang="en-US" dirty="0" smtClean="0"/>
              <a:t>Run the device at lowest applicable throughput</a:t>
            </a:r>
            <a:endParaRPr lang="en-US" dirty="0"/>
          </a:p>
          <a:p>
            <a:pPr marL="457200" indent="-457200">
              <a:buFont typeface="Arial" panose="020B0604020202020204" pitchFamily="34" charset="0"/>
              <a:buChar char="•"/>
            </a:pPr>
            <a:r>
              <a:rPr lang="en-US" dirty="0" smtClean="0"/>
              <a:t>Reduce </a:t>
            </a:r>
            <a:r>
              <a:rPr lang="en-US" dirty="0"/>
              <a:t>the</a:t>
            </a:r>
            <a:r>
              <a:rPr lang="en-US" dirty="0" smtClean="0"/>
              <a:t> trace </a:t>
            </a:r>
            <a:r>
              <a:rPr lang="en-US" dirty="0"/>
              <a:t>capacitance of </a:t>
            </a:r>
            <a:r>
              <a:rPr lang="en-US" dirty="0" smtClean="0"/>
              <a:t>SDO </a:t>
            </a:r>
            <a:r>
              <a:rPr lang="en-US" dirty="0"/>
              <a:t>line</a:t>
            </a:r>
          </a:p>
          <a:p>
            <a:pPr marL="1188720" lvl="1" indent="-457200">
              <a:buFont typeface="Courier New" panose="02070309020205020404" pitchFamily="49" charset="0"/>
              <a:buChar char="o"/>
            </a:pPr>
            <a:r>
              <a:rPr lang="en-US" dirty="0" smtClean="0"/>
              <a:t>Analog Engineer’s </a:t>
            </a:r>
            <a:r>
              <a:rPr lang="en-US" dirty="0"/>
              <a:t>Calculator </a:t>
            </a:r>
            <a:r>
              <a:rPr lang="en-US" dirty="0" smtClean="0"/>
              <a:t>can be used to </a:t>
            </a:r>
            <a:r>
              <a:rPr lang="en-US" dirty="0"/>
              <a:t>determine PCB </a:t>
            </a:r>
            <a:r>
              <a:rPr lang="en-US" dirty="0" smtClean="0"/>
              <a:t>capacitance</a:t>
            </a:r>
            <a:endParaRPr lang="en-US" dirty="0"/>
          </a:p>
          <a:p>
            <a:pPr marL="457200" indent="-457200">
              <a:buFont typeface="Arial" panose="020B0604020202020204" pitchFamily="34" charset="0"/>
              <a:buChar char="•"/>
            </a:pPr>
            <a:endParaRPr lang="en-US" dirty="0" smtClean="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054" y="3429000"/>
            <a:ext cx="8652293" cy="38862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76200" y="7543800"/>
            <a:ext cx="11407714" cy="538609"/>
          </a:xfrm>
          <a:prstGeom prst="rect">
            <a:avLst/>
          </a:prstGeom>
          <a:noFill/>
        </p:spPr>
        <p:txBody>
          <a:bodyPr wrap="square" rtlCol="0">
            <a:spAutoFit/>
          </a:bodyPr>
          <a:lstStyle/>
          <a:p>
            <a:r>
              <a:rPr lang="en-US" dirty="0" smtClean="0">
                <a:hlinkClick r:id="rId4"/>
              </a:rPr>
              <a:t>ti.com/tool/analog-engineer-</a:t>
            </a:r>
            <a:r>
              <a:rPr lang="en-US" dirty="0" err="1" smtClean="0">
                <a:hlinkClick r:id="rId4"/>
              </a:rPr>
              <a:t>calc</a:t>
            </a:r>
            <a:endParaRPr lang="en-US" dirty="0"/>
          </a:p>
        </p:txBody>
      </p:sp>
    </p:spTree>
    <p:extLst>
      <p:ext uri="{BB962C8B-B14F-4D97-AF65-F5344CB8AC3E}">
        <p14:creationId xmlns:p14="http://schemas.microsoft.com/office/powerpoint/2010/main" val="12770058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DVDD Supply Power: Example Calculation</a:t>
            </a:r>
            <a:endParaRPr lang="en-US" dirty="0"/>
          </a:p>
        </p:txBody>
      </p:sp>
      <p:sp>
        <p:nvSpPr>
          <p:cNvPr id="3" name="Content Placeholder 2"/>
          <p:cNvSpPr>
            <a:spLocks noGrp="1"/>
          </p:cNvSpPr>
          <p:nvPr>
            <p:ph idx="1"/>
          </p:nvPr>
        </p:nvSpPr>
        <p:spPr/>
        <p:txBody>
          <a:bodyPr/>
          <a:lstStyle/>
          <a:p>
            <a:pPr>
              <a:spcBef>
                <a:spcPts val="0"/>
              </a:spcBef>
            </a:pPr>
            <a:r>
              <a:rPr lang="en-US" dirty="0" smtClean="0"/>
              <a:t>DVDD Voltage = 3.3V</a:t>
            </a:r>
          </a:p>
          <a:p>
            <a:pPr>
              <a:spcBef>
                <a:spcPts val="0"/>
              </a:spcBef>
            </a:pPr>
            <a:r>
              <a:rPr lang="en-US" dirty="0" smtClean="0"/>
              <a:t>Pin Capacitance = 3 pF for both ADC and Master</a:t>
            </a:r>
          </a:p>
          <a:p>
            <a:pPr>
              <a:spcBef>
                <a:spcPts val="0"/>
              </a:spcBef>
            </a:pPr>
            <a:r>
              <a:rPr lang="en-US" dirty="0" smtClean="0"/>
              <a:t>SDO Trace Capacitance (2.54 cm long, 0.254 mm wide) = 1.322 pF</a:t>
            </a:r>
          </a:p>
          <a:p>
            <a:pPr>
              <a:spcBef>
                <a:spcPts val="0"/>
              </a:spcBef>
            </a:pPr>
            <a:r>
              <a:rPr lang="en-US" dirty="0" smtClean="0"/>
              <a:t>Sampling rate = 1 MSPS</a:t>
            </a:r>
          </a:p>
          <a:p>
            <a:pPr>
              <a:spcBef>
                <a:spcPts val="0"/>
              </a:spcBef>
            </a:pPr>
            <a:r>
              <a:rPr lang="en-US" dirty="0" smtClean="0"/>
              <a:t>Frequency of SDO Transitions (12 bit transitions, 1µs cycle time)</a:t>
            </a:r>
          </a:p>
          <a:p>
            <a:pPr>
              <a:spcBef>
                <a:spcPts val="0"/>
              </a:spcBef>
            </a:pPr>
            <a:endParaRPr lang="en-US"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11</a:t>
            </a:fld>
            <a:endParaRPr lang="en-US"/>
          </a:p>
        </p:txBody>
      </p:sp>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808689234"/>
                  </p:ext>
                </p:extLst>
              </p:nvPr>
            </p:nvGraphicFramePr>
            <p:xfrm>
              <a:off x="533400" y="4038600"/>
              <a:ext cx="13335000" cy="3314637"/>
            </p:xfrm>
            <a:graphic>
              <a:graphicData uri="http://schemas.openxmlformats.org/drawingml/2006/table">
                <a:tbl>
                  <a:tblPr firstRow="1" bandRow="1">
                    <a:tableStyleId>{2D5ABB26-0587-4C30-8999-92F81FD0307C}</a:tableStyleId>
                  </a:tblPr>
                  <a:tblGrid>
                    <a:gridCol w="13335000"/>
                  </a:tblGrid>
                  <a:tr h="99060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2400" b="1" i="1" smtClean="0">
                                      <a:latin typeface="Cambria Math"/>
                                    </a:rPr>
                                  </m:ctrlPr>
                                </m:sSubPr>
                                <m:e>
                                  <m:r>
                                    <a:rPr lang="en-US" sz="2400" b="1" i="1" smtClean="0">
                                      <a:latin typeface="Cambria Math"/>
                                    </a:rPr>
                                    <m:t>𝑷</m:t>
                                  </m:r>
                                </m:e>
                                <m:sub>
                                  <m:r>
                                    <a:rPr lang="en-US" sz="2400" b="1" i="1" smtClean="0">
                                      <a:latin typeface="Cambria Math"/>
                                    </a:rPr>
                                    <m:t>𝑫𝑽𝑫𝑫</m:t>
                                  </m:r>
                                </m:sub>
                              </m:sSub>
                              <m:r>
                                <a:rPr lang="en-US" sz="2400" b="1" i="1" smtClean="0">
                                  <a:latin typeface="Cambria Math"/>
                                </a:rPr>
                                <m:t>=</m:t>
                              </m:r>
                              <m:r>
                                <a:rPr lang="en-US" sz="2400" b="1" i="1" smtClean="0">
                                  <a:latin typeface="Cambria Math"/>
                                </a:rPr>
                                <m:t>𝑫𝑽𝑫𝑫</m:t>
                              </m:r>
                              <m:r>
                                <a:rPr lang="en-US" sz="2400" b="1" i="1" smtClean="0">
                                  <a:latin typeface="Cambria Math"/>
                                  <a:ea typeface="Cambria Math"/>
                                </a:rPr>
                                <m:t>∙</m:t>
                              </m:r>
                              <m:sSub>
                                <m:sSubPr>
                                  <m:ctrlPr>
                                    <a:rPr lang="en-US" sz="2400" b="1" i="1" smtClean="0">
                                      <a:latin typeface="Cambria Math"/>
                                    </a:rPr>
                                  </m:ctrlPr>
                                </m:sSubPr>
                                <m:e>
                                  <m:r>
                                    <a:rPr lang="en-US" sz="2400" b="1" i="1" smtClean="0">
                                      <a:latin typeface="Cambria Math"/>
                                    </a:rPr>
                                    <m:t>𝑰</m:t>
                                  </m:r>
                                </m:e>
                                <m:sub>
                                  <m:r>
                                    <a:rPr lang="en-US" sz="2400" b="1" i="1" smtClean="0">
                                      <a:latin typeface="Cambria Math"/>
                                    </a:rPr>
                                    <m:t>𝑫𝑽𝑫𝑫</m:t>
                                  </m:r>
                                </m:sub>
                              </m:sSub>
                            </m:oMath>
                          </a14:m>
                          <a:r>
                            <a:rPr lang="en-US" sz="2400" b="1" dirty="0" smtClean="0"/>
                            <a:t>  </a:t>
                          </a:r>
                          <a14:m>
                            <m:oMath xmlns:m="http://schemas.openxmlformats.org/officeDocument/2006/math">
                              <m:r>
                                <a:rPr lang="en-US" sz="2400" b="1" i="0" smtClean="0">
                                  <a:latin typeface="Cambria Math"/>
                                </a:rPr>
                                <m:t>=</m:t>
                              </m:r>
                              <m:r>
                                <a:rPr lang="en-US" sz="2400" b="1" i="0" dirty="0" smtClean="0">
                                  <a:solidFill>
                                    <a:schemeClr val="tx1"/>
                                  </a:solidFill>
                                  <a:latin typeface="Cambria Math"/>
                                  <a:ea typeface="Cambria Math"/>
                                </a:rPr>
                                <m:t>𝐃𝐕𝐃𝐃</m:t>
                              </m:r>
                              <m:r>
                                <a:rPr lang="en-US" sz="2400" b="1" i="1" smtClean="0">
                                  <a:latin typeface="Cambria Math"/>
                                  <a:ea typeface="Cambria Math"/>
                                </a:rPr>
                                <m:t>∙</m:t>
                              </m:r>
                              <m:d>
                                <m:dPr>
                                  <m:ctrlPr>
                                    <a:rPr lang="en-US" sz="2400" b="1" i="1" smtClean="0">
                                      <a:latin typeface="Cambria Math"/>
                                      <a:ea typeface="Cambria Math"/>
                                    </a:rPr>
                                  </m:ctrlPr>
                                </m:dPr>
                                <m:e>
                                  <m:sSub>
                                    <m:sSubPr>
                                      <m:ctrlPr>
                                        <a:rPr lang="en-US" sz="2400" b="1" i="1" smtClean="0">
                                          <a:latin typeface="Cambria Math"/>
                                          <a:ea typeface="Cambria Math"/>
                                        </a:rPr>
                                      </m:ctrlPr>
                                    </m:sSubPr>
                                    <m:e>
                                      <m:r>
                                        <a:rPr lang="en-US" sz="2400" b="1" i="1" smtClean="0">
                                          <a:latin typeface="Cambria Math"/>
                                          <a:ea typeface="Cambria Math"/>
                                        </a:rPr>
                                        <m:t>𝑪</m:t>
                                      </m:r>
                                    </m:e>
                                    <m:sub>
                                      <m:r>
                                        <a:rPr lang="en-US" sz="2400" b="1" i="1" smtClean="0">
                                          <a:latin typeface="Cambria Math"/>
                                          <a:ea typeface="Cambria Math"/>
                                        </a:rPr>
                                        <m:t>𝑺𝑫𝑶</m:t>
                                      </m:r>
                                    </m:sub>
                                  </m:sSub>
                                  <m:r>
                                    <a:rPr lang="en-US" sz="2400" b="1" i="1" smtClean="0">
                                      <a:latin typeface="Cambria Math"/>
                                      <a:ea typeface="Cambria Math"/>
                                    </a:rPr>
                                    <m:t>∙</m:t>
                                  </m:r>
                                  <m:r>
                                    <a:rPr lang="en-US" sz="2400" b="1" i="1" smtClean="0">
                                      <a:latin typeface="Cambria Math"/>
                                      <a:ea typeface="Cambria Math"/>
                                    </a:rPr>
                                    <m:t>𝑫𝑽𝑫𝑫</m:t>
                                  </m:r>
                                  <m:r>
                                    <a:rPr lang="en-US" sz="2400" b="1" i="1" smtClean="0">
                                      <a:latin typeface="Cambria Math"/>
                                      <a:ea typeface="Cambria Math"/>
                                    </a:rPr>
                                    <m:t>∙</m:t>
                                  </m:r>
                                  <m:r>
                                    <a:rPr lang="en-US" sz="2400" b="1" i="1" dirty="0" smtClean="0">
                                      <a:solidFill>
                                        <a:schemeClr val="tx1"/>
                                      </a:solidFill>
                                      <a:latin typeface="Cambria Math"/>
                                      <a:ea typeface="Cambria Math"/>
                                    </a:rPr>
                                    <m:t>𝒇</m:t>
                                  </m:r>
                                </m:e>
                              </m:d>
                            </m:oMath>
                          </a14:m>
                          <a:endParaRPr lang="en-US" sz="2400" b="1" i="1" dirty="0" smtClean="0">
                            <a:solidFill>
                              <a:schemeClr val="tx1"/>
                            </a:solidFill>
                            <a:latin typeface="Cambria Math"/>
                            <a:ea typeface="Cambria Math"/>
                          </a:endParaRPr>
                        </a:p>
                        <a:p>
                          <a:pPr marL="609432" marR="0" lvl="1" indent="0" algn="l" defTabSz="1218864"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a typeface="Cambria Math"/>
                            </a:rPr>
                            <a:t>    </a:t>
                          </a:r>
                          <a14:m>
                            <m:oMath xmlns:m="http://schemas.openxmlformats.org/officeDocument/2006/math">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𝑽</m:t>
                              </m:r>
                              <m:r>
                                <a:rPr lang="en-US" sz="2400" b="1" i="1" smtClean="0">
                                  <a:latin typeface="Cambria Math"/>
                                  <a:ea typeface="Cambria Math"/>
                                </a:rPr>
                                <m:t>∙</m:t>
                              </m:r>
                              <m:d>
                                <m:dPr>
                                  <m:ctrlPr>
                                    <a:rPr lang="en-US" sz="2400" b="1" i="1" smtClean="0">
                                      <a:latin typeface="Cambria Math"/>
                                      <a:ea typeface="Cambria Math"/>
                                    </a:rPr>
                                  </m:ctrlPr>
                                </m:dPr>
                                <m:e>
                                  <m:r>
                                    <a:rPr lang="en-US" sz="2400" b="1" i="1" smtClean="0">
                                      <a:latin typeface="Cambria Math"/>
                                      <a:ea typeface="Cambria Math"/>
                                    </a:rPr>
                                    <m:t>(</m:t>
                                  </m:r>
                                  <m:r>
                                    <a:rPr lang="en-US" sz="2400" b="1" i="1" dirty="0" smtClean="0">
                                      <a:solidFill>
                                        <a:schemeClr val="tx1"/>
                                      </a:solidFill>
                                      <a:latin typeface="Cambria Math"/>
                                      <a:ea typeface="Cambria Math"/>
                                    </a:rPr>
                                    <m:t>𝟏</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𝟑𝟐𝟐</m:t>
                                  </m:r>
                                  <m:r>
                                    <a:rPr lang="en-US" sz="2400" b="1" i="1" dirty="0" smtClean="0">
                                      <a:solidFill>
                                        <a:schemeClr val="tx1"/>
                                      </a:solidFill>
                                      <a:latin typeface="Cambria Math"/>
                                      <a:ea typeface="Cambria Math"/>
                                    </a:rPr>
                                    <m:t>𝒑𝑭</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𝒑𝑭</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𝒑𝑭</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𝟑</m:t>
                                  </m:r>
                                  <m:r>
                                    <a:rPr lang="en-US" sz="2400" b="1" i="1" dirty="0" smtClean="0">
                                      <a:solidFill>
                                        <a:schemeClr val="tx1"/>
                                      </a:solidFill>
                                      <a:latin typeface="Cambria Math"/>
                                      <a:ea typeface="Cambria Math"/>
                                    </a:rPr>
                                    <m:t>𝑽</m:t>
                                  </m:r>
                                  <m:r>
                                    <a:rPr lang="en-US" sz="2400" b="1" i="1" smtClean="0">
                                      <a:latin typeface="Cambria Math"/>
                                      <a:ea typeface="Cambria Math"/>
                                    </a:rPr>
                                    <m:t>∙</m:t>
                                  </m:r>
                                  <m:f>
                                    <m:fPr>
                                      <m:ctrlPr>
                                        <a:rPr lang="en-US" sz="2400" b="1" i="1" smtClean="0">
                                          <a:latin typeface="Cambria Math"/>
                                          <a:ea typeface="Cambria Math"/>
                                        </a:rPr>
                                      </m:ctrlPr>
                                    </m:fPr>
                                    <m:num>
                                      <m:r>
                                        <a:rPr lang="en-US" sz="2400" b="1" i="1" smtClean="0">
                                          <a:latin typeface="Cambria Math"/>
                                          <a:ea typeface="Cambria Math"/>
                                        </a:rPr>
                                        <m:t>𝟏𝟐</m:t>
                                      </m:r>
                                      <m:r>
                                        <a:rPr lang="en-US" sz="2400" b="1" i="1" smtClean="0">
                                          <a:latin typeface="Cambria Math"/>
                                          <a:ea typeface="Cambria Math"/>
                                        </a:rPr>
                                        <m:t> </m:t>
                                      </m:r>
                                      <m:r>
                                        <a:rPr lang="en-US" sz="2400" b="1" i="1" smtClean="0">
                                          <a:latin typeface="Cambria Math"/>
                                          <a:ea typeface="Cambria Math"/>
                                        </a:rPr>
                                        <m:t>𝒃𝒊𝒕</m:t>
                                      </m:r>
                                    </m:num>
                                    <m:den>
                                      <m:r>
                                        <a:rPr lang="en-US" sz="2400" b="1" i="1" smtClean="0">
                                          <a:latin typeface="Cambria Math"/>
                                          <a:ea typeface="Cambria Math"/>
                                        </a:rPr>
                                        <m:t>𝟏</m:t>
                                      </m:r>
                                      <m:r>
                                        <a:rPr lang="en-US" sz="2400" b="1" i="1" smtClean="0">
                                          <a:latin typeface="Cambria Math"/>
                                          <a:ea typeface="Cambria Math"/>
                                        </a:rPr>
                                        <m:t>𝝁</m:t>
                                      </m:r>
                                      <m:r>
                                        <a:rPr lang="en-US" sz="2400" b="1" i="1" smtClean="0">
                                          <a:latin typeface="Cambria Math"/>
                                          <a:ea typeface="Cambria Math"/>
                                        </a:rPr>
                                        <m:t>𝒔</m:t>
                                      </m:r>
                                    </m:den>
                                  </m:f>
                                </m:e>
                              </m:d>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𝟗𝟓𝟔</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𝟖</m:t>
                              </m:r>
                              <m:r>
                                <a:rPr lang="en-US" sz="2400" b="1" i="1" dirty="0" smtClean="0">
                                  <a:solidFill>
                                    <a:schemeClr val="tx1"/>
                                  </a:solidFill>
                                  <a:latin typeface="Cambria Math"/>
                                  <a:ea typeface="Cambria Math"/>
                                </a:rPr>
                                <m:t>µ</m:t>
                              </m:r>
                              <m:r>
                                <a:rPr lang="en-US" sz="2400" b="1" i="1" dirty="0" smtClean="0">
                                  <a:solidFill>
                                    <a:schemeClr val="tx1"/>
                                  </a:solidFill>
                                  <a:latin typeface="Cambria Math"/>
                                  <a:ea typeface="Cambria Math"/>
                                </a:rPr>
                                <m:t>𝑾</m:t>
                              </m:r>
                            </m:oMath>
                          </a14:m>
                          <a:endParaRPr lang="en-US" sz="2400" b="1" i="0" dirty="0" smtClean="0">
                            <a:solidFill>
                              <a:schemeClr val="tx1"/>
                            </a:solidFill>
                            <a:latin typeface="Cambria Math"/>
                            <a:ea typeface="Cambria Math"/>
                          </a:endParaRPr>
                        </a:p>
                      </a:txBody>
                      <a:tcPr anchor="ctr"/>
                    </a:tc>
                  </a:tr>
                  <a:tr h="892863">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𝑊h𝑒𝑟𝑒</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𝑃</m:t>
                                </m:r>
                                <m:r>
                                  <a:rPr lang="en-US" sz="2400" b="0" i="1" baseline="-25000" smtClean="0">
                                    <a:solidFill>
                                      <a:schemeClr val="tx1"/>
                                    </a:solidFill>
                                    <a:latin typeface="Cambria Math"/>
                                  </a:rPr>
                                  <m:t>𝐷𝑉𝐷𝐷</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𝑡𝑜𝑡𝑎𝑙</m:t>
                                </m:r>
                                <m:r>
                                  <a:rPr lang="en-US" sz="2400" b="0" i="1" smtClean="0">
                                    <a:solidFill>
                                      <a:schemeClr val="tx1"/>
                                    </a:solidFill>
                                    <a:latin typeface="Cambria Math"/>
                                  </a:rPr>
                                  <m:t> </m:t>
                                </m:r>
                                <m:r>
                                  <a:rPr lang="en-US" sz="2400" b="0" i="1" smtClean="0">
                                    <a:solidFill>
                                      <a:schemeClr val="tx1"/>
                                    </a:solidFill>
                                    <a:latin typeface="Cambria Math"/>
                                  </a:rPr>
                                  <m:t>𝐷𝑉𝐷𝐷</m:t>
                                </m:r>
                                <m:r>
                                  <a:rPr lang="en-US" sz="2400" b="0" i="1" smtClean="0">
                                    <a:solidFill>
                                      <a:schemeClr val="tx1"/>
                                    </a:solidFill>
                                    <a:latin typeface="Cambria Math"/>
                                  </a:rPr>
                                  <m:t> </m:t>
                                </m:r>
                                <m:r>
                                  <a:rPr lang="en-US" sz="2400" b="0" i="1" smtClean="0">
                                    <a:solidFill>
                                      <a:schemeClr val="tx1"/>
                                    </a:solidFill>
                                    <a:latin typeface="Cambria Math"/>
                                  </a:rPr>
                                  <m:t>𝑠𝑢𝑝𝑝𝑙𝑦</m:t>
                                </m:r>
                                <m:r>
                                  <a:rPr lang="en-US" sz="2400" b="0" i="1" smtClean="0">
                                    <a:solidFill>
                                      <a:schemeClr val="tx1"/>
                                    </a:solidFill>
                                    <a:latin typeface="Cambria Math"/>
                                  </a:rPr>
                                  <m:t> </m:t>
                                </m:r>
                                <m:r>
                                  <a:rPr lang="en-US" sz="2400" b="0" i="1" smtClean="0">
                                    <a:solidFill>
                                      <a:schemeClr val="tx1"/>
                                    </a:solidFill>
                                    <a:latin typeface="Cambria Math"/>
                                  </a:rPr>
                                  <m:t>𝑝𝑜𝑤𝑒𝑟</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m:rPr>
                                    <m:nor/>
                                  </m:rPr>
                                  <a:rPr lang="en-US" sz="2400" b="0" i="1" dirty="0" smtClean="0">
                                    <a:solidFill>
                                      <a:schemeClr val="tx1"/>
                                    </a:solidFill>
                                    <a:latin typeface="Cambria Math" panose="02040503050406030204" pitchFamily="18" charset="0"/>
                                    <a:ea typeface="Cambria Math" panose="02040503050406030204" pitchFamily="18" charset="0"/>
                                  </a:rPr>
                                  <m:t>I</m:t>
                                </m:r>
                                <m:r>
                                  <m:rPr>
                                    <m:nor/>
                                  </m:rPr>
                                  <a:rPr lang="en-US" sz="2400" b="0" i="1" baseline="-25000" dirty="0" smtClean="0">
                                    <a:solidFill>
                                      <a:schemeClr val="tx1"/>
                                    </a:solidFill>
                                    <a:latin typeface="Cambria Math" panose="02040503050406030204" pitchFamily="18" charset="0"/>
                                    <a:ea typeface="Cambria Math" panose="02040503050406030204" pitchFamily="18" charset="0"/>
                                  </a:rPr>
                                  <m:t>DVDD</m:t>
                                </m:r>
                                <m:r>
                                  <m:rPr>
                                    <m:nor/>
                                  </m:rPr>
                                  <a:rPr lang="en-US" sz="2400" b="0" i="1" baseline="-25000" dirty="0" smtClean="0">
                                    <a:solidFill>
                                      <a:schemeClr val="tx1"/>
                                    </a:solidFill>
                                    <a:latin typeface="Cambria Math" panose="02040503050406030204" pitchFamily="18" charset="0"/>
                                    <a:ea typeface="Cambria Math" panose="02040503050406030204" pitchFamily="18" charset="0"/>
                                  </a:rPr>
                                  <m:t> </m:t>
                                </m:r>
                                <m:r>
                                  <m:rPr>
                                    <m:nor/>
                                  </m:rPr>
                                  <a:rPr lang="en-US" sz="2400" b="0" i="1" baseline="0" dirty="0" smtClean="0">
                                    <a:solidFill>
                                      <a:schemeClr val="tx1"/>
                                    </a:solidFill>
                                    <a:latin typeface="Cambria Math" panose="02040503050406030204" pitchFamily="18" charset="0"/>
                                    <a:ea typeface="Cambria Math" panose="02040503050406030204" pitchFamily="18" charset="0"/>
                                  </a:rPr>
                                  <m:t>is</m:t>
                                </m:r>
                                <m:r>
                                  <m:rPr>
                                    <m:nor/>
                                  </m:rPr>
                                  <a:rPr lang="en-US" sz="2400" b="0" i="1" baseline="0" dirty="0" smtClean="0">
                                    <a:solidFill>
                                      <a:schemeClr val="tx1"/>
                                    </a:solidFill>
                                    <a:latin typeface="Cambria Math" panose="02040503050406030204" pitchFamily="18" charset="0"/>
                                    <a:ea typeface="Cambria Math" panose="02040503050406030204" pitchFamily="18" charset="0"/>
                                  </a:rPr>
                                  <m:t> </m:t>
                                </m:r>
                                <m:r>
                                  <m:rPr>
                                    <m:nor/>
                                  </m:rPr>
                                  <a:rPr lang="en-US" sz="2400" b="0" i="1" baseline="0" dirty="0" smtClean="0">
                                    <a:solidFill>
                                      <a:schemeClr val="tx1"/>
                                    </a:solidFill>
                                    <a:latin typeface="Cambria Math" panose="02040503050406030204" pitchFamily="18" charset="0"/>
                                    <a:ea typeface="Cambria Math" panose="02040503050406030204" pitchFamily="18" charset="0"/>
                                  </a:rPr>
                                  <m:t>the</m:t>
                                </m:r>
                                <m:r>
                                  <m:rPr>
                                    <m:nor/>
                                  </m:rPr>
                                  <a:rPr lang="en-US" sz="2400" b="0" i="1" baseline="0" dirty="0" smtClean="0">
                                    <a:solidFill>
                                      <a:schemeClr val="tx1"/>
                                    </a:solidFill>
                                    <a:latin typeface="Cambria Math" panose="02040503050406030204" pitchFamily="18" charset="0"/>
                                    <a:ea typeface="Cambria Math" panose="02040503050406030204" pitchFamily="18" charset="0"/>
                                  </a:rPr>
                                  <m:t> </m:t>
                                </m:r>
                                <m:r>
                                  <m:rPr>
                                    <m:nor/>
                                  </m:rPr>
                                  <a:rPr lang="en-US" sz="2400" b="0" i="1" baseline="0" dirty="0" smtClean="0">
                                    <a:solidFill>
                                      <a:schemeClr val="tx1"/>
                                    </a:solidFill>
                                    <a:latin typeface="Cambria Math" panose="02040503050406030204" pitchFamily="18" charset="0"/>
                                    <a:ea typeface="Cambria Math" panose="02040503050406030204" pitchFamily="18" charset="0"/>
                                  </a:rPr>
                                  <m:t>DVDD</m:t>
                                </m:r>
                                <m:r>
                                  <m:rPr>
                                    <m:nor/>
                                  </m:rPr>
                                  <a:rPr lang="en-US" sz="2400" b="0" i="1" baseline="0" dirty="0" smtClean="0">
                                    <a:solidFill>
                                      <a:schemeClr val="tx1"/>
                                    </a:solidFill>
                                    <a:latin typeface="Cambria Math" panose="02040503050406030204" pitchFamily="18" charset="0"/>
                                    <a:ea typeface="Cambria Math" panose="02040503050406030204" pitchFamily="18" charset="0"/>
                                  </a:rPr>
                                  <m:t> </m:t>
                                </m:r>
                                <m:r>
                                  <m:rPr>
                                    <m:nor/>
                                  </m:rPr>
                                  <a:rPr lang="en-US" sz="2400" b="0" i="1" baseline="0" dirty="0" smtClean="0">
                                    <a:solidFill>
                                      <a:schemeClr val="tx1"/>
                                    </a:solidFill>
                                    <a:latin typeface="Cambria Math" panose="02040503050406030204" pitchFamily="18" charset="0"/>
                                    <a:ea typeface="Cambria Math" panose="02040503050406030204" pitchFamily="18" charset="0"/>
                                  </a:rPr>
                                  <m:t>supply</m:t>
                                </m:r>
                                <m:r>
                                  <m:rPr>
                                    <m:nor/>
                                  </m:rPr>
                                  <a:rPr lang="en-US" sz="2400" b="0" i="1" baseline="0" dirty="0" smtClean="0">
                                    <a:solidFill>
                                      <a:schemeClr val="tx1"/>
                                    </a:solidFill>
                                    <a:latin typeface="Cambria Math" panose="02040503050406030204" pitchFamily="18" charset="0"/>
                                    <a:ea typeface="Cambria Math" panose="02040503050406030204" pitchFamily="18" charset="0"/>
                                  </a:rPr>
                                  <m:t> </m:t>
                                </m:r>
                                <m:r>
                                  <m:rPr>
                                    <m:nor/>
                                  </m:rPr>
                                  <a:rPr lang="en-US" sz="2400" b="0" i="1" baseline="0" dirty="0" smtClean="0">
                                    <a:solidFill>
                                      <a:schemeClr val="tx1"/>
                                    </a:solidFill>
                                    <a:latin typeface="Cambria Math" panose="02040503050406030204" pitchFamily="18" charset="0"/>
                                    <a:ea typeface="Cambria Math" panose="02040503050406030204" pitchFamily="18" charset="0"/>
                                  </a:rPr>
                                  <m:t>current</m:t>
                                </m:r>
                              </m:oMath>
                            </m:oMathPara>
                          </a14:m>
                          <a:endParaRPr lang="en-US" sz="2400" b="0" i="1" baseline="-25000" dirty="0" smtClean="0">
                            <a:solidFill>
                              <a:schemeClr val="tx1"/>
                            </a:solidFill>
                            <a:latin typeface="Cambria Math" panose="02040503050406030204" pitchFamily="18" charset="0"/>
                            <a:ea typeface="Cambria Math" panose="02040503050406030204" pitchFamily="18" charset="0"/>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𝐶</m:t>
                                    </m:r>
                                  </m:e>
                                  <m:sub>
                                    <m:r>
                                      <a:rPr lang="en-US" sz="2400" b="0" i="1" smtClean="0">
                                        <a:solidFill>
                                          <a:schemeClr val="tx1"/>
                                        </a:solidFill>
                                        <a:latin typeface="Cambria Math"/>
                                      </a:rPr>
                                      <m:t>𝑆𝐷𝑂</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𝑙𝑜𝑎𝑑</m:t>
                                </m:r>
                                <m:r>
                                  <a:rPr lang="en-US" sz="2400" b="0" i="1" smtClean="0">
                                    <a:solidFill>
                                      <a:schemeClr val="tx1"/>
                                    </a:solidFill>
                                    <a:latin typeface="Cambria Math"/>
                                  </a:rPr>
                                  <m:t> </m:t>
                                </m:r>
                                <m:r>
                                  <a:rPr lang="en-US" sz="2400" b="0" i="1" smtClean="0">
                                    <a:solidFill>
                                      <a:schemeClr val="tx1"/>
                                    </a:solidFill>
                                    <a:latin typeface="Cambria Math"/>
                                  </a:rPr>
                                  <m:t>𝑐𝑎𝑝𝑎𝑐𝑖𝑡𝑎𝑛𝑐𝑒</m:t>
                                </m:r>
                                <m:r>
                                  <a:rPr lang="en-US" sz="2400" b="0" i="1" smtClean="0">
                                    <a:solidFill>
                                      <a:schemeClr val="tx1"/>
                                    </a:solidFill>
                                    <a:latin typeface="Cambria Math"/>
                                  </a:rPr>
                                  <m:t> </m:t>
                                </m:r>
                                <m:r>
                                  <a:rPr lang="en-US" sz="2400" b="0" i="1" smtClean="0">
                                    <a:solidFill>
                                      <a:schemeClr val="tx1"/>
                                    </a:solidFill>
                                    <a:latin typeface="Cambria Math"/>
                                  </a:rPr>
                                  <m:t>𝑜𝑛</m:t>
                                </m:r>
                                <m:r>
                                  <a:rPr lang="en-US" sz="2400" b="0" i="1" smtClean="0">
                                    <a:solidFill>
                                      <a:schemeClr val="tx1"/>
                                    </a:solidFill>
                                    <a:latin typeface="Cambria Math"/>
                                  </a:rPr>
                                  <m:t> </m:t>
                                </m:r>
                                <m:r>
                                  <a:rPr lang="en-US" sz="2400" b="0" i="1" smtClean="0">
                                    <a:solidFill>
                                      <a:schemeClr val="tx1"/>
                                    </a:solidFill>
                                    <a:latin typeface="Cambria Math"/>
                                  </a:rPr>
                                  <m:t>𝑆𝐷𝑂</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𝐷𝑉𝐷𝐷</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𝑑𝑖𝑔𝑖𝑡𝑎𝑙</m:t>
                                </m:r>
                                <m:r>
                                  <a:rPr lang="en-US" sz="2400" b="0" i="1" smtClean="0">
                                    <a:solidFill>
                                      <a:schemeClr val="tx1"/>
                                    </a:solidFill>
                                    <a:latin typeface="Cambria Math"/>
                                  </a:rPr>
                                  <m:t> </m:t>
                                </m:r>
                                <m:r>
                                  <a:rPr lang="en-US" sz="2400" b="0" i="1" smtClean="0">
                                    <a:solidFill>
                                      <a:schemeClr val="tx1"/>
                                    </a:solidFill>
                                    <a:latin typeface="Cambria Math"/>
                                  </a:rPr>
                                  <m:t>𝑠𝑢𝑝𝑝𝑙𝑦</m:t>
                                </m:r>
                                <m:r>
                                  <a:rPr lang="en-US" sz="2400" b="0" i="1" smtClean="0">
                                    <a:solidFill>
                                      <a:schemeClr val="tx1"/>
                                    </a:solidFill>
                                    <a:latin typeface="Cambria Math"/>
                                  </a:rPr>
                                  <m:t> </m:t>
                                </m:r>
                                <m:r>
                                  <a:rPr lang="en-US" sz="2400" b="0" i="1" smtClean="0">
                                    <a:solidFill>
                                      <a:schemeClr val="tx1"/>
                                    </a:solidFill>
                                    <a:latin typeface="Cambria Math"/>
                                  </a:rPr>
                                  <m:t>𝑣𝑜𝑙𝑡𝑎𝑔𝑒</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𝑓</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𝑓𝑟𝑒𝑞𝑢𝑒𝑛𝑐𝑦</m:t>
                                </m:r>
                                <m:r>
                                  <a:rPr lang="en-US" sz="2400" b="0" i="1" smtClean="0">
                                    <a:solidFill>
                                      <a:schemeClr val="tx1"/>
                                    </a:solidFill>
                                    <a:latin typeface="Cambria Math"/>
                                  </a:rPr>
                                  <m:t> </m:t>
                                </m:r>
                                <m:r>
                                  <a:rPr lang="en-US" sz="2400" b="0" i="1" smtClean="0">
                                    <a:solidFill>
                                      <a:schemeClr val="tx1"/>
                                    </a:solidFill>
                                    <a:latin typeface="Cambria Math"/>
                                  </a:rPr>
                                  <m:t>𝑜𝑓</m:t>
                                </m:r>
                                <m:r>
                                  <a:rPr lang="en-US" sz="2400" b="0" i="1" smtClean="0">
                                    <a:solidFill>
                                      <a:schemeClr val="tx1"/>
                                    </a:solidFill>
                                    <a:latin typeface="Cambria Math"/>
                                  </a:rPr>
                                  <m:t> </m:t>
                                </m:r>
                                <m:r>
                                  <a:rPr lang="en-US" sz="2400" b="0" i="1" smtClean="0">
                                    <a:solidFill>
                                      <a:schemeClr val="tx1"/>
                                    </a:solidFill>
                                    <a:latin typeface="Cambria Math"/>
                                  </a:rPr>
                                  <m:t>𝑡𝑟𝑎𝑛𝑠𝑖𝑡𝑖𝑜𝑛𝑠</m:t>
                                </m:r>
                                <m:r>
                                  <a:rPr lang="en-US" sz="2400" b="0" i="1" smtClean="0">
                                    <a:solidFill>
                                      <a:schemeClr val="tx1"/>
                                    </a:solidFill>
                                    <a:latin typeface="Cambria Math"/>
                                  </a:rPr>
                                  <m:t> </m:t>
                                </m:r>
                                <m:r>
                                  <a:rPr lang="en-US" sz="2400" b="0" i="1" smtClean="0">
                                    <a:solidFill>
                                      <a:schemeClr val="tx1"/>
                                    </a:solidFill>
                                    <a:latin typeface="Cambria Math"/>
                                  </a:rPr>
                                  <m:t>𝑜𝑛</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𝑆𝐷𝑂</m:t>
                                </m:r>
                                <m:r>
                                  <a:rPr lang="en-US" sz="2400" b="0" i="1" smtClean="0">
                                    <a:solidFill>
                                      <a:schemeClr val="tx1"/>
                                    </a:solidFill>
                                    <a:latin typeface="Cambria Math"/>
                                  </a:rPr>
                                  <m:t> </m:t>
                                </m:r>
                                <m:r>
                                  <a:rPr lang="en-US" sz="2400" b="0" i="1" smtClean="0">
                                    <a:solidFill>
                                      <a:schemeClr val="tx1"/>
                                    </a:solidFill>
                                    <a:latin typeface="Cambria Math"/>
                                  </a:rPr>
                                  <m:t>𝑜𝑢𝑡𝑝𝑢𝑡</m:t>
                                </m:r>
                                <m:r>
                                  <a:rPr lang="en-US" sz="2400" b="0" i="1" smtClean="0">
                                    <a:solidFill>
                                      <a:schemeClr val="tx1"/>
                                    </a:solidFill>
                                    <a:latin typeface="Cambria Math"/>
                                  </a:rPr>
                                  <m:t> </m:t>
                                </m:r>
                              </m:oMath>
                            </m:oMathPara>
                          </a14:m>
                          <a:endParaRPr lang="en-US" sz="2400" b="0" dirty="0">
                            <a:solidFill>
                              <a:schemeClr val="tx1"/>
                            </a:solidFill>
                          </a:endParaRPr>
                        </a:p>
                      </a:txBody>
                      <a:tcPr anchor="ctr"/>
                    </a:tc>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808689234"/>
                  </p:ext>
                </p:extLst>
              </p:nvPr>
            </p:nvGraphicFramePr>
            <p:xfrm>
              <a:off x="533400" y="4038600"/>
              <a:ext cx="13335000" cy="3314637"/>
            </p:xfrm>
            <a:graphic>
              <a:graphicData uri="http://schemas.openxmlformats.org/drawingml/2006/table">
                <a:tbl>
                  <a:tblPr firstRow="1" bandRow="1">
                    <a:tableStyleId>{2D5ABB26-0587-4C30-8999-92F81FD0307C}</a:tableStyleId>
                  </a:tblPr>
                  <a:tblGrid>
                    <a:gridCol w="13335000"/>
                  </a:tblGrid>
                  <a:tr h="1037082">
                    <a:tc>
                      <a:txBody>
                        <a:bodyPr/>
                        <a:lstStyle/>
                        <a:p>
                          <a:endParaRPr lang="en-US"/>
                        </a:p>
                      </a:txBody>
                      <a:tcPr anchor="ctr">
                        <a:blipFill rotWithShape="1">
                          <a:blip r:embed="rId3"/>
                          <a:stretch>
                            <a:fillRect l="-46" t="-588" b="-228824"/>
                          </a:stretch>
                        </a:blipFill>
                      </a:tcPr>
                    </a:tc>
                  </a:tr>
                  <a:tr h="2277555">
                    <a:tc>
                      <a:txBody>
                        <a:bodyPr/>
                        <a:lstStyle/>
                        <a:p>
                          <a:endParaRPr lang="en-US"/>
                        </a:p>
                      </a:txBody>
                      <a:tcPr anchor="ctr">
                        <a:blipFill rotWithShape="1">
                          <a:blip r:embed="rId3"/>
                          <a:stretch>
                            <a:fillRect l="-46" t="-45845" b="-4290"/>
                          </a:stretch>
                        </a:blipFill>
                      </a:tcPr>
                    </a:tc>
                  </a:tr>
                </a:tbl>
              </a:graphicData>
            </a:graphic>
          </p:graphicFrame>
        </mc:Fallback>
      </mc:AlternateContent>
    </p:spTree>
    <p:extLst>
      <p:ext uri="{BB962C8B-B14F-4D97-AF65-F5344CB8AC3E}">
        <p14:creationId xmlns:p14="http://schemas.microsoft.com/office/powerpoint/2010/main" val="23033916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Front-End Driver </a:t>
            </a:r>
            <a:r>
              <a:rPr lang="en-US" smtClean="0"/>
              <a:t>Power Consumption</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12</a:t>
            </a:fld>
            <a:endParaRPr lang="en-US"/>
          </a:p>
        </p:txBody>
      </p:sp>
      <p:sp>
        <p:nvSpPr>
          <p:cNvPr id="5" name="TextBox 4"/>
          <p:cNvSpPr txBox="1"/>
          <p:nvPr/>
        </p:nvSpPr>
        <p:spPr>
          <a:xfrm>
            <a:off x="533400" y="1143000"/>
            <a:ext cx="14097000" cy="984885"/>
          </a:xfrm>
          <a:prstGeom prst="rect">
            <a:avLst/>
          </a:prstGeom>
          <a:noFill/>
        </p:spPr>
        <p:txBody>
          <a:bodyPr wrap="square" rtlCol="0">
            <a:spAutoFit/>
          </a:bodyPr>
          <a:lstStyle/>
          <a:p>
            <a:endParaRPr lang="en-US" dirty="0" smtClean="0"/>
          </a:p>
          <a:p>
            <a:pPr marL="457200" indent="-457200">
              <a:buFont typeface="Arial" panose="020B0604020202020204" pitchFamily="34" charset="0"/>
              <a:buChar char="•"/>
            </a:pPr>
            <a:endParaRPr lang="en-US" dirty="0" smtClean="0"/>
          </a:p>
        </p:txBody>
      </p:sp>
      <mc:AlternateContent xmlns:mc="http://schemas.openxmlformats.org/markup-compatibility/2006" xmlns:a14="http://schemas.microsoft.com/office/drawing/2010/main">
        <mc:Choice Requires="a14">
          <p:graphicFrame>
            <p:nvGraphicFramePr>
              <p:cNvPr id="11" name="Table 10"/>
              <p:cNvGraphicFramePr>
                <a:graphicFrameLocks noGrp="1"/>
              </p:cNvGraphicFramePr>
              <p:nvPr>
                <p:extLst>
                  <p:ext uri="{D42A27DB-BD31-4B8C-83A1-F6EECF244321}">
                    <p14:modId xmlns:p14="http://schemas.microsoft.com/office/powerpoint/2010/main" val="1728610294"/>
                  </p:ext>
                </p:extLst>
              </p:nvPr>
            </p:nvGraphicFramePr>
            <p:xfrm>
              <a:off x="7848600" y="4343400"/>
              <a:ext cx="6477000" cy="2708085"/>
            </p:xfrm>
            <a:graphic>
              <a:graphicData uri="http://schemas.openxmlformats.org/drawingml/2006/table">
                <a:tbl>
                  <a:tblPr firstRow="1" bandRow="1">
                    <a:tableStyleId>{2D5ABB26-0587-4C30-8999-92F81FD0307C}</a:tableStyleId>
                  </a:tblPr>
                  <a:tblGrid>
                    <a:gridCol w="6477000"/>
                  </a:tblGrid>
                  <a:tr h="76200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US" sz="2400" b="1" i="1" smtClean="0">
                                  <a:latin typeface="Cambria Math"/>
                                </a:rPr>
                                <m:t>𝑷</m:t>
                              </m:r>
                              <m:r>
                                <a:rPr lang="en-US" sz="2400" b="1" i="0" smtClean="0">
                                  <a:latin typeface="Cambria Math"/>
                                </a:rPr>
                                <m:t>=</m:t>
                              </m:r>
                            </m:oMath>
                          </a14:m>
                          <a:r>
                            <a:rPr lang="en-US" sz="2400" b="1" i="0" dirty="0" smtClean="0">
                              <a:solidFill>
                                <a:schemeClr val="tx1"/>
                              </a:solidFill>
                              <a:latin typeface="Cambria Math"/>
                              <a:ea typeface="Cambria Math"/>
                            </a:rPr>
                            <a:t> </a:t>
                          </a:r>
                          <a14:m>
                            <m:oMath xmlns:m="http://schemas.openxmlformats.org/officeDocument/2006/math">
                              <m:sSub>
                                <m:sSubPr>
                                  <m:ctrlPr>
                                    <a:rPr lang="en-US" sz="2400" b="1" i="1" dirty="0" smtClean="0">
                                      <a:solidFill>
                                        <a:schemeClr val="tx1"/>
                                      </a:solidFill>
                                      <a:latin typeface="Cambria Math"/>
                                      <a:ea typeface="Cambria Math"/>
                                    </a:rPr>
                                  </m:ctrlPr>
                                </m:sSubPr>
                                <m:e>
                                  <m:r>
                                    <a:rPr lang="en-US" sz="2400" b="1" i="1" dirty="0" smtClean="0">
                                      <a:solidFill>
                                        <a:schemeClr val="tx1"/>
                                      </a:solidFill>
                                      <a:latin typeface="Cambria Math"/>
                                      <a:ea typeface="Cambria Math"/>
                                    </a:rPr>
                                    <m:t>𝑰</m:t>
                                  </m:r>
                                </m:e>
                                <m:sub>
                                  <m:r>
                                    <a:rPr lang="en-US" sz="2400" b="1" i="1" dirty="0" smtClean="0">
                                      <a:solidFill>
                                        <a:schemeClr val="tx1"/>
                                      </a:solidFill>
                                      <a:latin typeface="Cambria Math"/>
                                      <a:ea typeface="Cambria Math"/>
                                    </a:rPr>
                                    <m:t>𝑸</m:t>
                                  </m:r>
                                </m:sub>
                              </m:sSub>
                              <m:r>
                                <a:rPr lang="en-US" sz="2400" b="1" i="1" dirty="0" smtClean="0">
                                  <a:solidFill>
                                    <a:schemeClr val="tx1"/>
                                  </a:solidFill>
                                  <a:latin typeface="Cambria Math"/>
                                  <a:ea typeface="Cambria Math"/>
                                </a:rPr>
                                <m:t>∙((</m:t>
                              </m:r>
                              <m:sSub>
                                <m:sSubPr>
                                  <m:ctrlPr>
                                    <a:rPr lang="en-US" sz="2400" b="1" i="1" dirty="0" smtClean="0">
                                      <a:solidFill>
                                        <a:schemeClr val="tx1"/>
                                      </a:solidFill>
                                      <a:latin typeface="Cambria Math"/>
                                      <a:ea typeface="Cambria Math"/>
                                    </a:rPr>
                                  </m:ctrlPr>
                                </m:sSubPr>
                                <m:e>
                                  <m:r>
                                    <a:rPr lang="en-US" sz="2400" b="1" i="1" dirty="0" smtClean="0">
                                      <a:solidFill>
                                        <a:schemeClr val="tx1"/>
                                      </a:solidFill>
                                      <a:latin typeface="Cambria Math"/>
                                      <a:ea typeface="Cambria Math"/>
                                    </a:rPr>
                                    <m:t>𝑽</m:t>
                                  </m:r>
                                </m:e>
                                <m:sub>
                                  <m:r>
                                    <a:rPr lang="en-US" sz="2400" b="1" i="1" dirty="0" smtClean="0">
                                      <a:solidFill>
                                        <a:schemeClr val="tx1"/>
                                      </a:solidFill>
                                      <a:latin typeface="Cambria Math"/>
                                      <a:ea typeface="Cambria Math"/>
                                    </a:rPr>
                                    <m:t>+</m:t>
                                  </m:r>
                                </m:sub>
                              </m:sSub>
                              <m:r>
                                <a:rPr lang="en-US" sz="2400" b="1" i="1" dirty="0" smtClean="0">
                                  <a:solidFill>
                                    <a:schemeClr val="tx1"/>
                                  </a:solidFill>
                                  <a:latin typeface="Cambria Math"/>
                                  <a:ea typeface="Cambria Math"/>
                                </a:rPr>
                                <m:t>)−</m:t>
                              </m:r>
                              <m:sSub>
                                <m:sSubPr>
                                  <m:ctrlPr>
                                    <a:rPr lang="en-US" sz="2400" b="1" i="1" dirty="0" smtClean="0">
                                      <a:solidFill>
                                        <a:schemeClr val="tx1"/>
                                      </a:solidFill>
                                      <a:latin typeface="Cambria Math"/>
                                      <a:ea typeface="Cambria Math"/>
                                    </a:rPr>
                                  </m:ctrlPr>
                                </m:sSubPr>
                                <m:e>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𝑽</m:t>
                                  </m:r>
                                </m:e>
                                <m:sub>
                                  <m:r>
                                    <a:rPr lang="en-US" sz="2400" b="1" i="1" dirty="0" smtClean="0">
                                      <a:solidFill>
                                        <a:schemeClr val="tx1"/>
                                      </a:solidFill>
                                      <a:latin typeface="Cambria Math"/>
                                      <a:ea typeface="Cambria Math"/>
                                    </a:rPr>
                                    <m:t>−</m:t>
                                  </m:r>
                                </m:sub>
                              </m:sSub>
                              <m:r>
                                <a:rPr lang="en-US" sz="2400" b="1" i="1" dirty="0" smtClean="0">
                                  <a:solidFill>
                                    <a:schemeClr val="tx1"/>
                                  </a:solidFill>
                                  <a:latin typeface="Cambria Math"/>
                                  <a:ea typeface="Cambria Math"/>
                                </a:rPr>
                                <m:t>))</m:t>
                              </m:r>
                            </m:oMath>
                          </a14:m>
                          <a:endParaRPr lang="en-US" sz="2400" b="1" i="1" dirty="0" smtClean="0">
                            <a:solidFill>
                              <a:schemeClr val="tx1"/>
                            </a:solidFill>
                            <a:latin typeface="Cambria Math"/>
                            <a:ea typeface="Cambria Math"/>
                          </a:endParaRPr>
                        </a:p>
                      </a:txBody>
                      <a:tcPr anchor="ctr"/>
                    </a:tc>
                  </a:tr>
                  <a:tr h="892863">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𝑊h𝑒𝑟𝑒</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𝑃</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𝑎𝑚𝑝𝑙𝑖𝑓𝑖𝑒𝑟</m:t>
                                </m:r>
                                <m:r>
                                  <a:rPr lang="en-US" sz="2400" b="0" i="1" smtClean="0">
                                    <a:solidFill>
                                      <a:schemeClr val="tx1"/>
                                    </a:solidFill>
                                    <a:latin typeface="Cambria Math"/>
                                  </a:rPr>
                                  <m:t> </m:t>
                                </m:r>
                                <m:r>
                                  <a:rPr lang="en-US" sz="2400" b="0" i="1" smtClean="0">
                                    <a:solidFill>
                                      <a:schemeClr val="tx1"/>
                                    </a:solidFill>
                                    <a:latin typeface="Cambria Math"/>
                                  </a:rPr>
                                  <m:t>𝑝𝑜𝑤𝑒𝑟</m:t>
                                </m:r>
                                <m:r>
                                  <a:rPr lang="en-US" sz="2400" b="0" i="1" smtClean="0">
                                    <a:solidFill>
                                      <a:schemeClr val="tx1"/>
                                    </a:solidFill>
                                    <a:latin typeface="Cambria Math"/>
                                  </a:rPr>
                                  <m:t> </m:t>
                                </m:r>
                                <m:r>
                                  <a:rPr lang="en-US" sz="2400" b="0" i="1" smtClean="0">
                                    <a:solidFill>
                                      <a:schemeClr val="tx1"/>
                                    </a:solidFill>
                                    <a:latin typeface="Cambria Math"/>
                                  </a:rPr>
                                  <m:t>𝑐𝑜𝑛𝑠𝑢𝑚𝑝𝑡𝑖𝑜𝑛</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𝐼</m:t>
                                    </m:r>
                                  </m:e>
                                  <m:sub>
                                    <m:r>
                                      <a:rPr lang="en-US" sz="2400" b="0" i="1" smtClean="0">
                                        <a:solidFill>
                                          <a:schemeClr val="tx1"/>
                                        </a:solidFill>
                                        <a:latin typeface="Cambria Math"/>
                                      </a:rPr>
                                      <m:t>𝑄</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𝑞𝑢𝑖𝑒𝑠𝑐𝑒𝑛𝑡</m:t>
                                </m:r>
                                <m:r>
                                  <a:rPr lang="en-US" sz="2400" b="0" i="1" smtClean="0">
                                    <a:solidFill>
                                      <a:schemeClr val="tx1"/>
                                    </a:solidFill>
                                    <a:latin typeface="Cambria Math"/>
                                  </a:rPr>
                                  <m:t> </m:t>
                                </m:r>
                                <m:r>
                                  <a:rPr lang="en-US" sz="2400" b="0" i="1" smtClean="0">
                                    <a:solidFill>
                                      <a:schemeClr val="tx1"/>
                                    </a:solidFill>
                                    <a:latin typeface="Cambria Math"/>
                                  </a:rPr>
                                  <m:t>𝑐𝑢𝑟𝑟𝑒𝑛𝑡</m:t>
                                </m:r>
                              </m:oMath>
                            </m:oMathPara>
                          </a14:m>
                          <a:endParaRPr lang="en-US" sz="2400" b="0" i="1" dirty="0" smtClean="0">
                            <a:solidFill>
                              <a:schemeClr val="tx1"/>
                            </a:solidFill>
                            <a:latin typeface="Cambria Math"/>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𝑉</m:t>
                                    </m:r>
                                  </m:e>
                                  <m:sub>
                                    <m:r>
                                      <a:rPr lang="en-US" sz="2400" b="0" i="1" smtClean="0">
                                        <a:solidFill>
                                          <a:schemeClr val="tx1"/>
                                        </a:solidFill>
                                        <a:latin typeface="Cambria Math"/>
                                      </a:rPr>
                                      <m:t>+</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𝑝𝑜𝑠𝑖𝑡𝑖𝑣𝑒</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𝑝𝑜𝑤𝑒𝑟</m:t>
                                </m:r>
                                <m:r>
                                  <a:rPr lang="en-US" sz="2400" b="0" i="1" smtClean="0">
                                    <a:solidFill>
                                      <a:schemeClr val="tx1"/>
                                    </a:solidFill>
                                    <a:latin typeface="Cambria Math"/>
                                  </a:rPr>
                                  <m:t> </m:t>
                                </m:r>
                                <m:r>
                                  <a:rPr lang="en-US" sz="2400" b="0" i="1" smtClean="0">
                                    <a:solidFill>
                                      <a:schemeClr val="tx1"/>
                                    </a:solidFill>
                                    <a:latin typeface="Cambria Math"/>
                                  </a:rPr>
                                  <m:t>𝑠𝑢𝑝𝑝𝑙𝑦</m:t>
                                </m:r>
                              </m:oMath>
                            </m:oMathPara>
                          </a14:m>
                          <a:endParaRPr lang="en-US" sz="2400" b="0" i="0" dirty="0" smtClean="0">
                            <a:solidFill>
                              <a:schemeClr val="tx1"/>
                            </a:solidFill>
                            <a:latin typeface="+mn-lt"/>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𝑉</m:t>
                                    </m:r>
                                  </m:e>
                                  <m:sub>
                                    <m:r>
                                      <a:rPr lang="en-US" sz="2400" b="0" i="1" smtClean="0">
                                        <a:solidFill>
                                          <a:schemeClr val="tx1"/>
                                        </a:solidFill>
                                        <a:latin typeface="Cambria Math"/>
                                      </a:rPr>
                                      <m:t>−</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𝑛𝑒𝑔𝑎𝑡𝑖𝑣𝑒</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𝑝𝑜𝑤𝑒𝑟</m:t>
                                </m:r>
                                <m:r>
                                  <a:rPr lang="en-US" sz="2400" b="0" i="1" smtClean="0">
                                    <a:solidFill>
                                      <a:schemeClr val="tx1"/>
                                    </a:solidFill>
                                    <a:latin typeface="Cambria Math"/>
                                  </a:rPr>
                                  <m:t> </m:t>
                                </m:r>
                                <m:r>
                                  <a:rPr lang="en-US" sz="2400" b="0" i="1" smtClean="0">
                                    <a:solidFill>
                                      <a:schemeClr val="tx1"/>
                                    </a:solidFill>
                                    <a:latin typeface="Cambria Math"/>
                                  </a:rPr>
                                  <m:t>𝑠𝑢𝑝𝑝𝑙𝑦</m:t>
                                </m:r>
                              </m:oMath>
                            </m:oMathPara>
                          </a14:m>
                          <a:endParaRPr lang="en-US" sz="2400" b="0" i="0" dirty="0" smtClean="0">
                            <a:solidFill>
                              <a:schemeClr val="tx1"/>
                            </a:solidFill>
                            <a:latin typeface="+mn-lt"/>
                          </a:endParaRPr>
                        </a:p>
                      </a:txBody>
                      <a:tcPr anchor="ctr"/>
                    </a:tc>
                  </a:tr>
                </a:tbl>
              </a:graphicData>
            </a:graphic>
          </p:graphicFrame>
        </mc:Choice>
        <mc:Fallback xmlns="">
          <p:graphicFrame>
            <p:nvGraphicFramePr>
              <p:cNvPr id="11" name="Table 10"/>
              <p:cNvGraphicFramePr>
                <a:graphicFrameLocks noGrp="1"/>
              </p:cNvGraphicFramePr>
              <p:nvPr>
                <p:extLst>
                  <p:ext uri="{D42A27DB-BD31-4B8C-83A1-F6EECF244321}">
                    <p14:modId xmlns:p14="http://schemas.microsoft.com/office/powerpoint/2010/main" val="1728610294"/>
                  </p:ext>
                </p:extLst>
              </p:nvPr>
            </p:nvGraphicFramePr>
            <p:xfrm>
              <a:off x="7848600" y="4343400"/>
              <a:ext cx="6477000" cy="2708085"/>
            </p:xfrm>
            <a:graphic>
              <a:graphicData uri="http://schemas.openxmlformats.org/drawingml/2006/table">
                <a:tbl>
                  <a:tblPr firstRow="1" bandRow="1">
                    <a:tableStyleId>{2D5ABB26-0587-4C30-8999-92F81FD0307C}</a:tableStyleId>
                  </a:tblPr>
                  <a:tblGrid>
                    <a:gridCol w="6477000"/>
                  </a:tblGrid>
                  <a:tr h="762000">
                    <a:tc>
                      <a:txBody>
                        <a:bodyPr/>
                        <a:lstStyle/>
                        <a:p>
                          <a:endParaRPr lang="en-US"/>
                        </a:p>
                      </a:txBody>
                      <a:tcPr anchor="ctr">
                        <a:blipFill rotWithShape="1">
                          <a:blip r:embed="rId4"/>
                          <a:stretch>
                            <a:fillRect l="-94" t="-800" b="-267200"/>
                          </a:stretch>
                        </a:blipFill>
                      </a:tcPr>
                    </a:tc>
                  </a:tr>
                  <a:tr h="1946085">
                    <a:tc>
                      <a:txBody>
                        <a:bodyPr/>
                        <a:lstStyle/>
                        <a:p>
                          <a:endParaRPr lang="en-US"/>
                        </a:p>
                      </a:txBody>
                      <a:tcPr anchor="ctr">
                        <a:blipFill rotWithShape="1">
                          <a:blip r:embed="rId4"/>
                          <a:stretch>
                            <a:fillRect l="-94" t="-39498" b="-4702"/>
                          </a:stretch>
                        </a:blipFill>
                      </a:tcPr>
                    </a:tc>
                  </a:tr>
                </a:tbl>
              </a:graphicData>
            </a:graphic>
          </p:graphicFrame>
        </mc:Fallback>
      </mc:AlternateContent>
      <p:grpSp>
        <p:nvGrpSpPr>
          <p:cNvPr id="7" name="Group 6"/>
          <p:cNvGrpSpPr/>
          <p:nvPr/>
        </p:nvGrpSpPr>
        <p:grpSpPr>
          <a:xfrm>
            <a:off x="7581900" y="1219200"/>
            <a:ext cx="6331795" cy="2956143"/>
            <a:chOff x="7581900" y="3700046"/>
            <a:chExt cx="6331795" cy="2956143"/>
          </a:xfrm>
        </p:grpSpPr>
        <p:sp>
          <p:nvSpPr>
            <p:cNvPr id="8" name="Rounded Rectangle 7"/>
            <p:cNvSpPr/>
            <p:nvPr/>
          </p:nvSpPr>
          <p:spPr>
            <a:xfrm>
              <a:off x="7696200" y="4038600"/>
              <a:ext cx="2667000" cy="223658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3700575486"/>
                </p:ext>
              </p:extLst>
            </p:nvPr>
          </p:nvGraphicFramePr>
          <p:xfrm>
            <a:off x="7581900" y="3912989"/>
            <a:ext cx="6331795" cy="2743200"/>
          </p:xfrm>
          <a:graphic>
            <a:graphicData uri="http://schemas.openxmlformats.org/presentationml/2006/ole">
              <mc:AlternateContent xmlns:mc="http://schemas.openxmlformats.org/markup-compatibility/2006">
                <mc:Choice xmlns:v="urn:schemas-microsoft-com:vml" Requires="v">
                  <p:oleObj spid="_x0000_s13016" name="Visio" r:id="rId5" imgW="3712437" imgH="1539810" progId="Visio.Drawing.11">
                    <p:embed/>
                  </p:oleObj>
                </mc:Choice>
                <mc:Fallback>
                  <p:oleObj name="Visio" r:id="rId5" imgW="3712437" imgH="1539810" progId="Visio.Drawing.11">
                    <p:embed/>
                    <p:pic>
                      <p:nvPicPr>
                        <p:cNvPr id="0" name="Object 5"/>
                        <p:cNvPicPr>
                          <a:picLocks noChangeAspect="1" noChangeArrowheads="1"/>
                        </p:cNvPicPr>
                        <p:nvPr/>
                      </p:nvPicPr>
                      <p:blipFill>
                        <a:blip r:embed="rId6"/>
                        <a:srcRect/>
                        <a:stretch>
                          <a:fillRect/>
                        </a:stretch>
                      </p:blipFill>
                      <p:spPr bwMode="auto">
                        <a:xfrm>
                          <a:off x="7581900" y="3912989"/>
                          <a:ext cx="6331795" cy="2743200"/>
                        </a:xfrm>
                        <a:prstGeom prst="rect">
                          <a:avLst/>
                        </a:prstGeom>
                        <a:noFill/>
                        <a:ln>
                          <a:noFill/>
                        </a:ln>
                      </p:spPr>
                    </p:pic>
                  </p:oleObj>
                </mc:Fallback>
              </mc:AlternateContent>
            </a:graphicData>
          </a:graphic>
        </p:graphicFrame>
        <p:sp>
          <p:nvSpPr>
            <p:cNvPr id="9" name="TextBox 8"/>
            <p:cNvSpPr txBox="1"/>
            <p:nvPr/>
          </p:nvSpPr>
          <p:spPr>
            <a:xfrm>
              <a:off x="7696200" y="3700046"/>
              <a:ext cx="2667000" cy="338554"/>
            </a:xfrm>
            <a:prstGeom prst="rect">
              <a:avLst/>
            </a:prstGeom>
            <a:noFill/>
          </p:spPr>
          <p:txBody>
            <a:bodyPr wrap="square" rtlCol="0">
              <a:spAutoFit/>
            </a:bodyPr>
            <a:lstStyle/>
            <a:p>
              <a:pPr algn="ctr"/>
              <a:r>
                <a:rPr lang="en-US" sz="1600" dirty="0" smtClean="0"/>
                <a:t>Front-End Driver Power</a:t>
              </a:r>
              <a:endParaRPr lang="en-US" sz="1600" dirty="0"/>
            </a:p>
          </p:txBody>
        </p:sp>
      </p:grpSp>
      <p:graphicFrame>
        <p:nvGraphicFramePr>
          <p:cNvPr id="6" name="Object 5"/>
          <p:cNvGraphicFramePr>
            <a:graphicFrameLocks noChangeAspect="1"/>
          </p:cNvGraphicFramePr>
          <p:nvPr>
            <p:extLst>
              <p:ext uri="{D42A27DB-BD31-4B8C-83A1-F6EECF244321}">
                <p14:modId xmlns:p14="http://schemas.microsoft.com/office/powerpoint/2010/main" val="2537781797"/>
              </p:ext>
            </p:extLst>
          </p:nvPr>
        </p:nvGraphicFramePr>
        <p:xfrm>
          <a:off x="1371600" y="1343188"/>
          <a:ext cx="3585762" cy="2503336"/>
        </p:xfrm>
        <a:graphic>
          <a:graphicData uri="http://schemas.openxmlformats.org/presentationml/2006/ole">
            <mc:AlternateContent xmlns:mc="http://schemas.openxmlformats.org/markup-compatibility/2006">
              <mc:Choice xmlns:v="urn:schemas-microsoft-com:vml" Requires="v">
                <p:oleObj spid="_x0000_s13017" name="Visio" r:id="rId7" imgW="1614855" imgH="1127790" progId="Visio.Drawing.11">
                  <p:embed/>
                </p:oleObj>
              </mc:Choice>
              <mc:Fallback>
                <p:oleObj name="Visio" r:id="rId7" imgW="1614855" imgH="1127790" progId="Visio.Drawing.11">
                  <p:embed/>
                  <p:pic>
                    <p:nvPicPr>
                      <p:cNvPr id="0" name=""/>
                      <p:cNvPicPr/>
                      <p:nvPr/>
                    </p:nvPicPr>
                    <p:blipFill>
                      <a:blip r:embed="rId8"/>
                      <a:stretch>
                        <a:fillRect/>
                      </a:stretch>
                    </p:blipFill>
                    <p:spPr>
                      <a:xfrm>
                        <a:off x="1371600" y="1343188"/>
                        <a:ext cx="3585762" cy="2503336"/>
                      </a:xfrm>
                      <a:prstGeom prst="rect">
                        <a:avLst/>
                      </a:prstGeom>
                    </p:spPr>
                  </p:pic>
                </p:oleObj>
              </mc:Fallback>
            </mc:AlternateContent>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644766772"/>
              </p:ext>
            </p:extLst>
          </p:nvPr>
        </p:nvGraphicFramePr>
        <p:xfrm>
          <a:off x="609600" y="4343400"/>
          <a:ext cx="6400800" cy="2743200"/>
        </p:xfrm>
        <a:graphic>
          <a:graphicData uri="http://schemas.openxmlformats.org/drawingml/2006/table">
            <a:tbl>
              <a:tblPr firstRow="1" bandRow="1">
                <a:tableStyleId>{5C22544A-7EE6-4342-B048-85BDC9FD1C3A}</a:tableStyleId>
              </a:tblPr>
              <a:tblGrid>
                <a:gridCol w="2133600"/>
                <a:gridCol w="2133600"/>
                <a:gridCol w="2133600"/>
              </a:tblGrid>
              <a:tr h="439057">
                <a:tc>
                  <a:txBody>
                    <a:bodyPr/>
                    <a:lstStyle/>
                    <a:p>
                      <a:pPr algn="ctr"/>
                      <a:r>
                        <a:rPr lang="en-US" dirty="0" smtClean="0"/>
                        <a:t>Amplifier</a:t>
                      </a:r>
                      <a:endParaRPr lang="en-US" dirty="0"/>
                    </a:p>
                  </a:txBody>
                  <a:tcPr/>
                </a:tc>
                <a:tc>
                  <a:txBody>
                    <a:bodyPr/>
                    <a:lstStyle/>
                    <a:p>
                      <a:pPr algn="ctr"/>
                      <a:r>
                        <a:rPr lang="en-US" dirty="0" smtClean="0"/>
                        <a:t>Bandwidth</a:t>
                      </a:r>
                      <a:endParaRPr lang="en-US" dirty="0"/>
                    </a:p>
                  </a:txBody>
                  <a:tcPr/>
                </a:tc>
                <a:tc>
                  <a:txBody>
                    <a:bodyPr/>
                    <a:lstStyle/>
                    <a:p>
                      <a:pPr algn="ctr"/>
                      <a:r>
                        <a:rPr lang="en-US" dirty="0" smtClean="0"/>
                        <a:t>I</a:t>
                      </a:r>
                      <a:r>
                        <a:rPr lang="en-US" baseline="-25000" dirty="0" smtClean="0"/>
                        <a:t>Q</a:t>
                      </a:r>
                      <a:endParaRPr lang="en-US" dirty="0"/>
                    </a:p>
                  </a:txBody>
                  <a:tcPr/>
                </a:tc>
              </a:tr>
              <a:tr h="439057">
                <a:tc>
                  <a:txBody>
                    <a:bodyPr/>
                    <a:lstStyle/>
                    <a:p>
                      <a:pPr algn="ctr"/>
                      <a:r>
                        <a:rPr lang="en-US" dirty="0" smtClean="0"/>
                        <a:t>OPA365</a:t>
                      </a:r>
                      <a:endParaRPr lang="en-US" dirty="0"/>
                    </a:p>
                  </a:txBody>
                  <a:tcPr/>
                </a:tc>
                <a:tc>
                  <a:txBody>
                    <a:bodyPr/>
                    <a:lstStyle/>
                    <a:p>
                      <a:pPr algn="ctr"/>
                      <a:r>
                        <a:rPr lang="en-US" dirty="0" smtClean="0"/>
                        <a:t>50 MHz</a:t>
                      </a:r>
                      <a:endParaRPr lang="en-US" dirty="0"/>
                    </a:p>
                  </a:txBody>
                  <a:tcPr/>
                </a:tc>
                <a:tc>
                  <a:txBody>
                    <a:bodyPr/>
                    <a:lstStyle/>
                    <a:p>
                      <a:pPr algn="ctr"/>
                      <a:r>
                        <a:rPr lang="en-US" dirty="0" smtClean="0"/>
                        <a:t>5 mA</a:t>
                      </a:r>
                      <a:endParaRPr lang="en-US" dirty="0"/>
                    </a:p>
                  </a:txBody>
                  <a:tcPr/>
                </a:tc>
              </a:tr>
              <a:tr h="439057">
                <a:tc>
                  <a:txBody>
                    <a:bodyPr/>
                    <a:lstStyle/>
                    <a:p>
                      <a:pPr algn="ctr"/>
                      <a:r>
                        <a:rPr lang="en-US" dirty="0" smtClean="0"/>
                        <a:t>OPA211</a:t>
                      </a:r>
                      <a:endParaRPr lang="en-US" dirty="0"/>
                    </a:p>
                  </a:txBody>
                  <a:tcPr/>
                </a:tc>
                <a:tc>
                  <a:txBody>
                    <a:bodyPr/>
                    <a:lstStyle/>
                    <a:p>
                      <a:pPr algn="ctr"/>
                      <a:r>
                        <a:rPr lang="en-US" dirty="0" smtClean="0"/>
                        <a:t>45 MHz</a:t>
                      </a:r>
                      <a:endParaRPr lang="en-US" dirty="0"/>
                    </a:p>
                  </a:txBody>
                  <a:tcPr/>
                </a:tc>
                <a:tc>
                  <a:txBody>
                    <a:bodyPr/>
                    <a:lstStyle/>
                    <a:p>
                      <a:pPr algn="ctr"/>
                      <a:r>
                        <a:rPr lang="en-US" dirty="0" smtClean="0"/>
                        <a:t>3.6 mA</a:t>
                      </a:r>
                      <a:endParaRPr lang="en-US" dirty="0"/>
                    </a:p>
                  </a:txBody>
                  <a:tcPr/>
                </a:tc>
              </a:tr>
              <a:tr h="439057">
                <a:tc>
                  <a:txBody>
                    <a:bodyPr/>
                    <a:lstStyle/>
                    <a:p>
                      <a:pPr algn="ctr"/>
                      <a:r>
                        <a:rPr lang="en-US" dirty="0" smtClean="0"/>
                        <a:t>OPA320</a:t>
                      </a:r>
                      <a:endParaRPr lang="en-US" dirty="0"/>
                    </a:p>
                  </a:txBody>
                  <a:tcPr/>
                </a:tc>
                <a:tc>
                  <a:txBody>
                    <a:bodyPr/>
                    <a:lstStyle/>
                    <a:p>
                      <a:pPr algn="ctr"/>
                      <a:r>
                        <a:rPr lang="en-US" dirty="0" smtClean="0"/>
                        <a:t>20 MHz</a:t>
                      </a:r>
                      <a:endParaRPr lang="en-US" dirty="0"/>
                    </a:p>
                  </a:txBody>
                  <a:tcPr/>
                </a:tc>
                <a:tc>
                  <a:txBody>
                    <a:bodyPr/>
                    <a:lstStyle/>
                    <a:p>
                      <a:pPr algn="ctr"/>
                      <a:r>
                        <a:rPr lang="en-US" dirty="0" smtClean="0"/>
                        <a:t>1.45 mA</a:t>
                      </a:r>
                      <a:endParaRPr lang="en-US" dirty="0"/>
                    </a:p>
                  </a:txBody>
                  <a:tcPr/>
                </a:tc>
              </a:tr>
              <a:tr h="439057">
                <a:tc>
                  <a:txBody>
                    <a:bodyPr/>
                    <a:lstStyle/>
                    <a:p>
                      <a:pPr algn="ctr"/>
                      <a:r>
                        <a:rPr lang="en-US" dirty="0" smtClean="0"/>
                        <a:t>TLV313</a:t>
                      </a:r>
                      <a:endParaRPr lang="en-US" dirty="0"/>
                    </a:p>
                  </a:txBody>
                  <a:tcPr/>
                </a:tc>
                <a:tc>
                  <a:txBody>
                    <a:bodyPr/>
                    <a:lstStyle/>
                    <a:p>
                      <a:pPr algn="ctr"/>
                      <a:r>
                        <a:rPr lang="en-US" dirty="0" smtClean="0"/>
                        <a:t>1 MHz</a:t>
                      </a:r>
                      <a:endParaRPr lang="en-US" dirty="0"/>
                    </a:p>
                  </a:txBody>
                  <a:tcPr/>
                </a:tc>
                <a:tc>
                  <a:txBody>
                    <a:bodyPr/>
                    <a:lstStyle/>
                    <a:p>
                      <a:pPr algn="ctr"/>
                      <a:r>
                        <a:rPr lang="en-US" dirty="0" smtClean="0"/>
                        <a:t>65 µA</a:t>
                      </a:r>
                      <a:endParaRPr lang="en-US" dirty="0"/>
                    </a:p>
                  </a:txBody>
                  <a:tcPr/>
                </a:tc>
              </a:tr>
              <a:tr h="439057">
                <a:tc>
                  <a:txBody>
                    <a:bodyPr/>
                    <a:lstStyle/>
                    <a:p>
                      <a:pPr algn="ctr"/>
                      <a:r>
                        <a:rPr lang="en-US" dirty="0" smtClean="0"/>
                        <a:t>LPV811</a:t>
                      </a:r>
                      <a:endParaRPr lang="en-US" dirty="0"/>
                    </a:p>
                  </a:txBody>
                  <a:tcPr/>
                </a:tc>
                <a:tc>
                  <a:txBody>
                    <a:bodyPr/>
                    <a:lstStyle/>
                    <a:p>
                      <a:pPr algn="ctr"/>
                      <a:r>
                        <a:rPr lang="en-US" dirty="0" smtClean="0"/>
                        <a:t>8 kHz</a:t>
                      </a:r>
                      <a:endParaRPr lang="en-US" dirty="0"/>
                    </a:p>
                  </a:txBody>
                  <a:tcPr/>
                </a:tc>
                <a:tc>
                  <a:txBody>
                    <a:bodyPr/>
                    <a:lstStyle/>
                    <a:p>
                      <a:pPr algn="ctr"/>
                      <a:r>
                        <a:rPr lang="en-US" dirty="0" smtClean="0"/>
                        <a:t>450 </a:t>
                      </a:r>
                      <a:r>
                        <a:rPr lang="en-US" dirty="0" err="1" smtClean="0"/>
                        <a:t>nA</a:t>
                      </a:r>
                      <a:endParaRPr lang="en-US" dirty="0"/>
                    </a:p>
                  </a:txBody>
                  <a:tcPr/>
                </a:tc>
              </a:tr>
            </a:tbl>
          </a:graphicData>
        </a:graphic>
      </p:graphicFrame>
    </p:spTree>
    <p:extLst>
      <p:ext uri="{BB962C8B-B14F-4D97-AF65-F5344CB8AC3E}">
        <p14:creationId xmlns:p14="http://schemas.microsoft.com/office/powerpoint/2010/main" val="29868597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Front-End Driver Tradeoffs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13</a:t>
            </a:fld>
            <a:endParaRPr lang="en-US"/>
          </a:p>
        </p:txBody>
      </p:sp>
      <p:sp>
        <p:nvSpPr>
          <p:cNvPr id="5" name="TextBox 4"/>
          <p:cNvSpPr txBox="1"/>
          <p:nvPr/>
        </p:nvSpPr>
        <p:spPr>
          <a:xfrm>
            <a:off x="533400" y="1143000"/>
            <a:ext cx="14097000" cy="4108817"/>
          </a:xfrm>
          <a:prstGeom prst="rect">
            <a:avLst/>
          </a:prstGeom>
          <a:noFill/>
        </p:spPr>
        <p:txBody>
          <a:bodyPr wrap="square" rtlCol="0">
            <a:spAutoFit/>
          </a:bodyPr>
          <a:lstStyle/>
          <a:p>
            <a:pPr marL="1188720" lvl="1" indent="-457200">
              <a:buFont typeface="Arial" panose="020B0604020202020204" pitchFamily="34" charset="0"/>
              <a:buChar char="•"/>
            </a:pPr>
            <a:endParaRPr lang="en-US" dirty="0" smtClean="0"/>
          </a:p>
          <a:p>
            <a:pPr marL="1188720" lvl="1" indent="-457200">
              <a:buFont typeface="Arial" panose="020B0604020202020204" pitchFamily="34" charset="0"/>
              <a:buChar char="•"/>
            </a:pPr>
            <a:endParaRPr lang="en-US" dirty="0" smtClean="0"/>
          </a:p>
          <a:p>
            <a:pPr marL="1188720" lvl="1" indent="-457200">
              <a:buFont typeface="Arial" panose="020B0604020202020204" pitchFamily="34" charset="0"/>
              <a:buChar char="•"/>
            </a:pPr>
            <a:endParaRPr lang="en-US" dirty="0"/>
          </a:p>
          <a:p>
            <a:pPr marL="1188720" lvl="1" indent="-457200">
              <a:buFont typeface="Arial" panose="020B0604020202020204" pitchFamily="34" charset="0"/>
              <a:buChar char="•"/>
            </a:pPr>
            <a:endParaRPr lang="en-US" dirty="0" smtClean="0"/>
          </a:p>
          <a:p>
            <a:pPr lvl="1"/>
            <a:endParaRPr lang="en-US" dirty="0" smtClean="0"/>
          </a:p>
          <a:p>
            <a:pPr marL="457200" indent="-457200">
              <a:buFont typeface="Arial" panose="020B0604020202020204" pitchFamily="34" charset="0"/>
              <a:buChar char="•"/>
            </a:pPr>
            <a:r>
              <a:rPr lang="en-US" dirty="0" smtClean="0"/>
              <a:t>Large feedback resistors will act as a small load and result in less power consumption but add more noise</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smtClean="0"/>
              <a:t>A good rule of thumb is to keep the Op Amp noise dominant</a:t>
            </a:r>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046957419"/>
                  </p:ext>
                </p:extLst>
              </p:nvPr>
            </p:nvGraphicFramePr>
            <p:xfrm>
              <a:off x="5025014" y="1276880"/>
              <a:ext cx="5537200" cy="1771120"/>
            </p:xfrm>
            <a:graphic>
              <a:graphicData uri="http://schemas.openxmlformats.org/drawingml/2006/table">
                <a:tbl>
                  <a:tblPr firstRow="1" bandRow="1">
                    <a:tableStyleId>{2D5ABB26-0587-4C30-8999-92F81FD0307C}</a:tableStyleId>
                  </a:tblPr>
                  <a:tblGrid>
                    <a:gridCol w="5537200"/>
                  </a:tblGrid>
                  <a:tr h="556555">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𝑒</m:t>
                                    </m:r>
                                  </m:e>
                                  <m:sub>
                                    <m:r>
                                      <a:rPr lang="en-US" sz="2400" b="0" i="1" dirty="0" smtClean="0">
                                        <a:solidFill>
                                          <a:schemeClr val="tx1"/>
                                        </a:solidFill>
                                        <a:latin typeface="Cambria Math"/>
                                        <a:ea typeface="Cambria Math"/>
                                      </a:rPr>
                                      <m:t>𝑛</m:t>
                                    </m:r>
                                  </m:sub>
                                </m:sSub>
                                <m:r>
                                  <a:rPr lang="en-US" sz="2400" b="0" i="1" dirty="0" smtClean="0">
                                    <a:solidFill>
                                      <a:schemeClr val="tx1"/>
                                    </a:solidFill>
                                    <a:latin typeface="Cambria Math"/>
                                    <a:ea typeface="Cambria Math"/>
                                  </a:rPr>
                                  <m:t>∝</m:t>
                                </m:r>
                                <m:f>
                                  <m:fPr>
                                    <m:type m:val="lin"/>
                                    <m:ctrlPr>
                                      <a:rPr lang="en-US" sz="2400" b="0" i="1" dirty="0" smtClean="0">
                                        <a:solidFill>
                                          <a:schemeClr val="tx1"/>
                                        </a:solidFill>
                                        <a:latin typeface="Cambria Math"/>
                                        <a:ea typeface="Cambria Math"/>
                                      </a:rPr>
                                    </m:ctrlPr>
                                  </m:fPr>
                                  <m:num>
                                    <m:r>
                                      <a:rPr lang="en-US" sz="2400" b="0" i="1" dirty="0" smtClean="0">
                                        <a:solidFill>
                                          <a:schemeClr val="tx1"/>
                                        </a:solidFill>
                                        <a:latin typeface="Cambria Math"/>
                                        <a:ea typeface="Cambria Math"/>
                                      </a:rPr>
                                      <m:t>1</m:t>
                                    </m:r>
                                  </m:num>
                                  <m:den>
                                    <m:rad>
                                      <m:radPr>
                                        <m:degHide m:val="on"/>
                                        <m:ctrlPr>
                                          <a:rPr lang="en-US" sz="2400" b="0" i="1" dirty="0" smtClean="0">
                                            <a:solidFill>
                                              <a:schemeClr val="tx1"/>
                                            </a:solidFill>
                                            <a:latin typeface="Cambria Math"/>
                                            <a:ea typeface="Cambria Math"/>
                                          </a:rPr>
                                        </m:ctrlPr>
                                      </m:radPr>
                                      <m:deg/>
                                      <m:e>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𝐼</m:t>
                                            </m:r>
                                          </m:e>
                                          <m:sub>
                                            <m:r>
                                              <a:rPr lang="en-US" sz="2400" b="0" i="1" dirty="0" smtClean="0">
                                                <a:solidFill>
                                                  <a:schemeClr val="tx1"/>
                                                </a:solidFill>
                                                <a:latin typeface="Cambria Math"/>
                                                <a:ea typeface="Cambria Math"/>
                                              </a:rPr>
                                              <m:t>𝑄</m:t>
                                            </m:r>
                                          </m:sub>
                                        </m:sSub>
                                      </m:e>
                                    </m:rad>
                                  </m:den>
                                </m:f>
                              </m:oMath>
                            </m:oMathPara>
                          </a14:m>
                          <a:endParaRPr lang="en-US" sz="2400" b="0" i="1" dirty="0" smtClean="0">
                            <a:solidFill>
                              <a:schemeClr val="tx1"/>
                            </a:solidFill>
                            <a:latin typeface="Cambria Math"/>
                            <a:ea typeface="Cambria Math"/>
                          </a:endParaRPr>
                        </a:p>
                      </a:txBody>
                      <a:tcPr anchor="ctr"/>
                    </a:tc>
                  </a:tr>
                  <a:tr h="682013">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𝑊h𝑒𝑟𝑒</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𝑒</m:t>
                                    </m:r>
                                  </m:e>
                                  <m:sub>
                                    <m:r>
                                      <a:rPr lang="en-US" sz="2400" b="0" i="1" smtClean="0">
                                        <a:solidFill>
                                          <a:schemeClr val="tx1"/>
                                        </a:solidFill>
                                        <a:latin typeface="Cambria Math"/>
                                      </a:rPr>
                                      <m:t>𝑛</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𝑛𝑜𝑖𝑠𝑒</m:t>
                                </m:r>
                                <m:r>
                                  <a:rPr lang="en-US" sz="2400" b="0" i="1" smtClean="0">
                                    <a:solidFill>
                                      <a:schemeClr val="tx1"/>
                                    </a:solidFill>
                                    <a:latin typeface="Cambria Math"/>
                                  </a:rPr>
                                  <m:t> </m:t>
                                </m:r>
                                <m:r>
                                  <a:rPr lang="en-US" sz="2400" b="0" i="1" smtClean="0">
                                    <a:solidFill>
                                      <a:schemeClr val="tx1"/>
                                    </a:solidFill>
                                    <a:latin typeface="Cambria Math"/>
                                  </a:rPr>
                                  <m:t>𝑑𝑒𝑛𝑠𝑖𝑡𝑦</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𝐼</m:t>
                                    </m:r>
                                  </m:e>
                                  <m:sub>
                                    <m:r>
                                      <a:rPr lang="en-US" sz="2400" b="0" i="1" smtClean="0">
                                        <a:solidFill>
                                          <a:schemeClr val="tx1"/>
                                        </a:solidFill>
                                        <a:latin typeface="Cambria Math"/>
                                      </a:rPr>
                                      <m:t>𝑄</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𝑞𝑢𝑖𝑒𝑠𝑐𝑒𝑛𝑡</m:t>
                                </m:r>
                                <m:r>
                                  <a:rPr lang="en-US" sz="2400" b="0" i="1" smtClean="0">
                                    <a:solidFill>
                                      <a:schemeClr val="tx1"/>
                                    </a:solidFill>
                                    <a:latin typeface="Cambria Math"/>
                                  </a:rPr>
                                  <m:t> </m:t>
                                </m:r>
                                <m:r>
                                  <a:rPr lang="en-US" sz="2400" b="0" i="1" smtClean="0">
                                    <a:solidFill>
                                      <a:schemeClr val="tx1"/>
                                    </a:solidFill>
                                    <a:latin typeface="Cambria Math"/>
                                  </a:rPr>
                                  <m:t>𝑐𝑢𝑟𝑟𝑒𝑛𝑡</m:t>
                                </m:r>
                              </m:oMath>
                            </m:oMathPara>
                          </a14:m>
                          <a:endParaRPr lang="en-US" sz="2400" b="0" i="1" dirty="0" smtClean="0">
                            <a:solidFill>
                              <a:schemeClr val="tx1"/>
                            </a:solidFill>
                            <a:latin typeface="Cambria Math"/>
                          </a:endParaRPr>
                        </a:p>
                      </a:txBody>
                      <a:tcPr anchor="ct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046957419"/>
                  </p:ext>
                </p:extLst>
              </p:nvPr>
            </p:nvGraphicFramePr>
            <p:xfrm>
              <a:off x="5025014" y="1276880"/>
              <a:ext cx="5537200" cy="1771120"/>
            </p:xfrm>
            <a:graphic>
              <a:graphicData uri="http://schemas.openxmlformats.org/drawingml/2006/table">
                <a:tbl>
                  <a:tblPr firstRow="1" bandRow="1">
                    <a:tableStyleId>{2D5ABB26-0587-4C30-8999-92F81FD0307C}</a:tableStyleId>
                  </a:tblPr>
                  <a:tblGrid>
                    <a:gridCol w="5537200"/>
                  </a:tblGrid>
                  <a:tr h="556555">
                    <a:tc>
                      <a:txBody>
                        <a:bodyPr/>
                        <a:lstStyle/>
                        <a:p>
                          <a:endParaRPr lang="en-US"/>
                        </a:p>
                      </a:txBody>
                      <a:tcPr anchor="ctr">
                        <a:blipFill rotWithShape="1">
                          <a:blip r:embed="rId4"/>
                          <a:stretch>
                            <a:fillRect b="-230769"/>
                          </a:stretch>
                        </a:blipFill>
                      </a:tcPr>
                    </a:tc>
                  </a:tr>
                  <a:tr h="1214565">
                    <a:tc>
                      <a:txBody>
                        <a:bodyPr/>
                        <a:lstStyle/>
                        <a:p>
                          <a:endParaRPr lang="en-US"/>
                        </a:p>
                      </a:txBody>
                      <a:tcPr anchor="ctr">
                        <a:blipFill rotWithShape="1">
                          <a:blip r:embed="rId4"/>
                          <a:stretch>
                            <a:fillRect t="-45500" b="-5000"/>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1852227422"/>
                  </p:ext>
                </p:extLst>
              </p:nvPr>
            </p:nvGraphicFramePr>
            <p:xfrm>
              <a:off x="4038600" y="5251769"/>
              <a:ext cx="6477000" cy="1987231"/>
            </p:xfrm>
            <a:graphic>
              <a:graphicData uri="http://schemas.openxmlformats.org/drawingml/2006/table">
                <a:tbl>
                  <a:tblPr firstRow="1" bandRow="1">
                    <a:tableStyleId>{2D5ABB26-0587-4C30-8999-92F81FD0307C}</a:tableStyleId>
                  </a:tblPr>
                  <a:tblGrid>
                    <a:gridCol w="6477000"/>
                  </a:tblGrid>
                  <a:tr h="695768">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𝑒</m:t>
                                    </m:r>
                                  </m:e>
                                  <m:sub>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𝑛</m:t>
                                        </m:r>
                                      </m:e>
                                      <m:sub>
                                        <m:r>
                                          <a:rPr lang="en-US" sz="2400" b="0" i="1" dirty="0" smtClean="0">
                                            <a:solidFill>
                                              <a:schemeClr val="tx1"/>
                                            </a:solidFill>
                                            <a:latin typeface="Cambria Math"/>
                                            <a:ea typeface="Cambria Math"/>
                                          </a:rPr>
                                          <m:t>𝑜𝑝𝑎</m:t>
                                        </m:r>
                                      </m:sub>
                                    </m:sSub>
                                  </m:sub>
                                </m:sSub>
                                <m:r>
                                  <a:rPr lang="en-US" sz="2400" b="0" i="1" dirty="0" smtClean="0">
                                    <a:solidFill>
                                      <a:schemeClr val="tx1"/>
                                    </a:solidFill>
                                    <a:latin typeface="Cambria Math"/>
                                    <a:ea typeface="Cambria Math"/>
                                  </a:rPr>
                                  <m:t>≥</m:t>
                                </m:r>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3∙</m:t>
                                    </m:r>
                                    <m:r>
                                      <a:rPr lang="en-US" sz="2400" b="0" i="1" dirty="0" smtClean="0">
                                        <a:solidFill>
                                          <a:schemeClr val="tx1"/>
                                        </a:solidFill>
                                        <a:latin typeface="Cambria Math"/>
                                        <a:ea typeface="Cambria Math"/>
                                      </a:rPr>
                                      <m:t>𝑒</m:t>
                                    </m:r>
                                  </m:e>
                                  <m:sub>
                                    <m:sSub>
                                      <m:sSubPr>
                                        <m:ctrlPr>
                                          <a:rPr lang="en-US" sz="2400" b="0" i="1" dirty="0" smtClean="0">
                                            <a:solidFill>
                                              <a:schemeClr val="tx1"/>
                                            </a:solidFill>
                                            <a:latin typeface="Cambria Math"/>
                                            <a:ea typeface="Cambria Math"/>
                                          </a:rPr>
                                        </m:ctrlPr>
                                      </m:sSubPr>
                                      <m:e>
                                        <m:r>
                                          <a:rPr lang="en-US" sz="2400" b="0" i="1" dirty="0" smtClean="0">
                                            <a:solidFill>
                                              <a:schemeClr val="tx1"/>
                                            </a:solidFill>
                                            <a:latin typeface="Cambria Math"/>
                                            <a:ea typeface="Cambria Math"/>
                                          </a:rPr>
                                          <m:t>𝑛</m:t>
                                        </m:r>
                                      </m:e>
                                      <m:sub>
                                        <m:r>
                                          <a:rPr lang="en-US" sz="2400" b="0" i="1" dirty="0" smtClean="0">
                                            <a:solidFill>
                                              <a:schemeClr val="tx1"/>
                                            </a:solidFill>
                                            <a:latin typeface="Cambria Math"/>
                                            <a:ea typeface="Cambria Math"/>
                                          </a:rPr>
                                          <m:t>𝑟𝑒𝑠</m:t>
                                        </m:r>
                                      </m:sub>
                                    </m:sSub>
                                  </m:sub>
                                </m:sSub>
                              </m:oMath>
                            </m:oMathPara>
                          </a14:m>
                          <a:endParaRPr lang="en-US" sz="2400" b="0" i="1" dirty="0" smtClean="0">
                            <a:solidFill>
                              <a:schemeClr val="tx1"/>
                            </a:solidFill>
                            <a:latin typeface="Cambria Math"/>
                            <a:ea typeface="Cambria Math"/>
                          </a:endParaRPr>
                        </a:p>
                      </a:txBody>
                      <a:tcPr anchor="ctr"/>
                    </a:tc>
                  </a:tr>
                  <a:tr h="905194">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𝑊h𝑒𝑟𝑒</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𝑒</m:t>
                                    </m:r>
                                  </m:e>
                                  <m:sub>
                                    <m:sSub>
                                      <m:sSubPr>
                                        <m:ctrlPr>
                                          <a:rPr lang="en-US" sz="2400" b="0" i="1" smtClean="0">
                                            <a:solidFill>
                                              <a:schemeClr val="tx1"/>
                                            </a:solidFill>
                                            <a:latin typeface="Cambria Math"/>
                                          </a:rPr>
                                        </m:ctrlPr>
                                      </m:sSubPr>
                                      <m:e>
                                        <m:r>
                                          <a:rPr lang="en-US" sz="2400" b="0" i="1" smtClean="0">
                                            <a:solidFill>
                                              <a:schemeClr val="tx1"/>
                                            </a:solidFill>
                                            <a:latin typeface="Cambria Math"/>
                                          </a:rPr>
                                          <m:t>𝑛</m:t>
                                        </m:r>
                                      </m:e>
                                      <m:sub>
                                        <m:r>
                                          <a:rPr lang="en-US" sz="2400" b="0" i="1" smtClean="0">
                                            <a:solidFill>
                                              <a:schemeClr val="tx1"/>
                                            </a:solidFill>
                                            <a:latin typeface="Cambria Math"/>
                                          </a:rPr>
                                          <m:t>𝑜𝑝𝑎</m:t>
                                        </m:r>
                                      </m:sub>
                                    </m:sSub>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𝑜𝑝𝑎𝑚𝑝</m:t>
                                </m:r>
                                <m:r>
                                  <a:rPr lang="en-US" sz="2400" b="0" i="1" smtClean="0">
                                    <a:solidFill>
                                      <a:schemeClr val="tx1"/>
                                    </a:solidFill>
                                    <a:latin typeface="Cambria Math"/>
                                  </a:rPr>
                                  <m:t> </m:t>
                                </m:r>
                                <m:r>
                                  <a:rPr lang="en-US" sz="2400" b="0" i="1" smtClean="0">
                                    <a:solidFill>
                                      <a:schemeClr val="tx1"/>
                                    </a:solidFill>
                                    <a:latin typeface="Cambria Math"/>
                                  </a:rPr>
                                  <m:t>𝑛𝑜𝑖𝑠𝑒</m:t>
                                </m:r>
                                <m:r>
                                  <a:rPr lang="en-US" sz="2400" b="0" i="1" smtClean="0">
                                    <a:solidFill>
                                      <a:schemeClr val="tx1"/>
                                    </a:solidFill>
                                    <a:latin typeface="Cambria Math"/>
                                  </a:rPr>
                                  <m:t> </m:t>
                                </m:r>
                                <m:r>
                                  <a:rPr lang="en-US" sz="2400" b="0" i="1" smtClean="0">
                                    <a:solidFill>
                                      <a:schemeClr val="tx1"/>
                                    </a:solidFill>
                                    <a:latin typeface="Cambria Math"/>
                                  </a:rPr>
                                  <m:t>𝑑𝑒𝑛𝑠𝑖𝑡𝑦</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𝑒</m:t>
                                    </m:r>
                                  </m:e>
                                  <m:sub>
                                    <m:sSub>
                                      <m:sSubPr>
                                        <m:ctrlPr>
                                          <a:rPr lang="en-US" sz="2400" b="0" i="1" smtClean="0">
                                            <a:solidFill>
                                              <a:schemeClr val="tx1"/>
                                            </a:solidFill>
                                            <a:latin typeface="Cambria Math"/>
                                          </a:rPr>
                                        </m:ctrlPr>
                                      </m:sSubPr>
                                      <m:e>
                                        <m:r>
                                          <a:rPr lang="en-US" sz="2400" b="0" i="1" smtClean="0">
                                            <a:solidFill>
                                              <a:schemeClr val="tx1"/>
                                            </a:solidFill>
                                            <a:latin typeface="Cambria Math"/>
                                          </a:rPr>
                                          <m:t>𝑛</m:t>
                                        </m:r>
                                      </m:e>
                                      <m:sub>
                                        <m:r>
                                          <a:rPr lang="en-US" sz="2400" b="0" i="1" smtClean="0">
                                            <a:solidFill>
                                              <a:schemeClr val="tx1"/>
                                            </a:solidFill>
                                            <a:latin typeface="Cambria Math"/>
                                          </a:rPr>
                                          <m:t>𝑟𝑒𝑠</m:t>
                                        </m:r>
                                      </m:sub>
                                    </m:sSub>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𝑟𝑒𝑠𝑖𝑠𝑡𝑜𝑟</m:t>
                                </m:r>
                                <m:r>
                                  <a:rPr lang="en-US" sz="2400" b="0" i="1" smtClean="0">
                                    <a:solidFill>
                                      <a:schemeClr val="tx1"/>
                                    </a:solidFill>
                                    <a:latin typeface="Cambria Math"/>
                                  </a:rPr>
                                  <m:t> </m:t>
                                </m:r>
                                <m:r>
                                  <a:rPr lang="en-US" sz="2400" b="0" i="1" smtClean="0">
                                    <a:solidFill>
                                      <a:schemeClr val="tx1"/>
                                    </a:solidFill>
                                    <a:latin typeface="Cambria Math"/>
                                  </a:rPr>
                                  <m:t>𝑛𝑜𝑖𝑠𝑒</m:t>
                                </m:r>
                                <m:r>
                                  <a:rPr lang="en-US" sz="2400" b="0" i="1" smtClean="0">
                                    <a:solidFill>
                                      <a:schemeClr val="tx1"/>
                                    </a:solidFill>
                                    <a:latin typeface="Cambria Math"/>
                                  </a:rPr>
                                  <m:t> </m:t>
                                </m:r>
                                <m:r>
                                  <a:rPr lang="en-US" sz="2400" b="0" i="1" smtClean="0">
                                    <a:solidFill>
                                      <a:schemeClr val="tx1"/>
                                    </a:solidFill>
                                    <a:latin typeface="Cambria Math"/>
                                  </a:rPr>
                                  <m:t>𝑑𝑒𝑛𝑠𝑖𝑡𝑦</m:t>
                                </m:r>
                              </m:oMath>
                            </m:oMathPara>
                          </a14:m>
                          <a:endParaRPr lang="en-US" sz="2400" b="0" i="1" dirty="0" smtClean="0">
                            <a:solidFill>
                              <a:schemeClr val="tx1"/>
                            </a:solidFill>
                            <a:latin typeface="Cambria Math"/>
                          </a:endParaRPr>
                        </a:p>
                      </a:txBody>
                      <a:tcPr anchor="ctr"/>
                    </a:tc>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1852227422"/>
                  </p:ext>
                </p:extLst>
              </p:nvPr>
            </p:nvGraphicFramePr>
            <p:xfrm>
              <a:off x="4038600" y="5251769"/>
              <a:ext cx="6477000" cy="1987231"/>
            </p:xfrm>
            <a:graphic>
              <a:graphicData uri="http://schemas.openxmlformats.org/drawingml/2006/table">
                <a:tbl>
                  <a:tblPr firstRow="1" bandRow="1">
                    <a:tableStyleId>{2D5ABB26-0587-4C30-8999-92F81FD0307C}</a:tableStyleId>
                  </a:tblPr>
                  <a:tblGrid>
                    <a:gridCol w="6477000"/>
                  </a:tblGrid>
                  <a:tr h="695768">
                    <a:tc>
                      <a:txBody>
                        <a:bodyPr/>
                        <a:lstStyle/>
                        <a:p>
                          <a:endParaRPr lang="en-US"/>
                        </a:p>
                      </a:txBody>
                      <a:tcPr anchor="ctr">
                        <a:blipFill rotWithShape="1">
                          <a:blip r:embed="rId5"/>
                          <a:stretch>
                            <a:fillRect l="-94" t="-877" b="-193860"/>
                          </a:stretch>
                        </a:blipFill>
                      </a:tcPr>
                    </a:tc>
                  </a:tr>
                  <a:tr h="1291463">
                    <a:tc>
                      <a:txBody>
                        <a:bodyPr/>
                        <a:lstStyle/>
                        <a:p>
                          <a:endParaRPr lang="en-US"/>
                        </a:p>
                      </a:txBody>
                      <a:tcPr anchor="ctr">
                        <a:blipFill rotWithShape="1">
                          <a:blip r:embed="rId5"/>
                          <a:stretch>
                            <a:fillRect l="-94" t="-54245" b="-4245"/>
                          </a:stretch>
                        </a:blipFill>
                      </a:tcPr>
                    </a:tc>
                  </a:tr>
                </a:tbl>
              </a:graphicData>
            </a:graphic>
          </p:graphicFrame>
        </mc:Fallback>
      </mc:AlternateContent>
      <p:sp>
        <p:nvSpPr>
          <p:cNvPr id="8" name="TextBox 7"/>
          <p:cNvSpPr txBox="1"/>
          <p:nvPr/>
        </p:nvSpPr>
        <p:spPr>
          <a:xfrm>
            <a:off x="76200" y="7543800"/>
            <a:ext cx="11407714" cy="538609"/>
          </a:xfrm>
          <a:prstGeom prst="rect">
            <a:avLst/>
          </a:prstGeom>
          <a:noFill/>
        </p:spPr>
        <p:txBody>
          <a:bodyPr wrap="square" rtlCol="0">
            <a:spAutoFit/>
          </a:bodyPr>
          <a:lstStyle/>
          <a:p>
            <a:r>
              <a:rPr lang="en-US" dirty="0" smtClean="0">
                <a:hlinkClick r:id="rId6"/>
              </a:rPr>
              <a:t>TI Precision Labs - Op Amps: Noise</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45198670"/>
              </p:ext>
            </p:extLst>
          </p:nvPr>
        </p:nvGraphicFramePr>
        <p:xfrm>
          <a:off x="914400" y="1143000"/>
          <a:ext cx="2833574" cy="1978208"/>
        </p:xfrm>
        <a:graphic>
          <a:graphicData uri="http://schemas.openxmlformats.org/presentationml/2006/ole">
            <mc:AlternateContent xmlns:mc="http://schemas.openxmlformats.org/markup-compatibility/2006">
              <mc:Choice xmlns:v="urn:schemas-microsoft-com:vml" Requires="v">
                <p:oleObj spid="_x0000_s21027" name="Visio" r:id="rId7" imgW="1614855" imgH="1127790" progId="Visio.Drawing.11">
                  <p:embed/>
                </p:oleObj>
              </mc:Choice>
              <mc:Fallback>
                <p:oleObj name="Visio" r:id="rId7" imgW="1614855" imgH="1127790" progId="Visio.Drawing.11">
                  <p:embed/>
                  <p:pic>
                    <p:nvPicPr>
                      <p:cNvPr id="0" name=""/>
                      <p:cNvPicPr/>
                      <p:nvPr/>
                    </p:nvPicPr>
                    <p:blipFill>
                      <a:blip r:embed="rId8"/>
                      <a:stretch>
                        <a:fillRect/>
                      </a:stretch>
                    </p:blipFill>
                    <p:spPr>
                      <a:xfrm>
                        <a:off x="914400" y="1143000"/>
                        <a:ext cx="2833574" cy="1978208"/>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93083626"/>
              </p:ext>
            </p:extLst>
          </p:nvPr>
        </p:nvGraphicFramePr>
        <p:xfrm>
          <a:off x="10192341" y="1143000"/>
          <a:ext cx="2837859" cy="1981200"/>
        </p:xfrm>
        <a:graphic>
          <a:graphicData uri="http://schemas.openxmlformats.org/presentationml/2006/ole">
            <mc:AlternateContent xmlns:mc="http://schemas.openxmlformats.org/markup-compatibility/2006">
              <mc:Choice xmlns:v="urn:schemas-microsoft-com:vml" Requires="v">
                <p:oleObj spid="_x0000_s21028" name="Visio" r:id="rId9" imgW="1614855" imgH="1127790" progId="Visio.Drawing.11">
                  <p:embed/>
                </p:oleObj>
              </mc:Choice>
              <mc:Fallback>
                <p:oleObj name="Visio" r:id="rId9" imgW="1614855" imgH="1127790" progId="Visio.Drawing.11">
                  <p:embed/>
                  <p:pic>
                    <p:nvPicPr>
                      <p:cNvPr id="0" name=""/>
                      <p:cNvPicPr/>
                      <p:nvPr/>
                    </p:nvPicPr>
                    <p:blipFill>
                      <a:blip r:embed="rId10"/>
                      <a:stretch>
                        <a:fillRect/>
                      </a:stretch>
                    </p:blipFill>
                    <p:spPr>
                      <a:xfrm>
                        <a:off x="10192341" y="1143000"/>
                        <a:ext cx="2837859" cy="1981200"/>
                      </a:xfrm>
                      <a:prstGeom prst="rect">
                        <a:avLst/>
                      </a:prstGeom>
                    </p:spPr>
                  </p:pic>
                </p:oleObj>
              </mc:Fallback>
            </mc:AlternateContent>
          </a:graphicData>
        </a:graphic>
      </p:graphicFrame>
    </p:spTree>
    <p:extLst>
      <p:ext uri="{BB962C8B-B14F-4D97-AF65-F5344CB8AC3E}">
        <p14:creationId xmlns:p14="http://schemas.microsoft.com/office/powerpoint/2010/main" val="15723194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Driving a SAR ADC without a Driver Amplifier</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14</a:t>
            </a:fld>
            <a:endParaRPr lang="en-US"/>
          </a:p>
        </p:txBody>
      </p:sp>
      <p:sp>
        <p:nvSpPr>
          <p:cNvPr id="5" name="TextBox 4"/>
          <p:cNvSpPr txBox="1"/>
          <p:nvPr/>
        </p:nvSpPr>
        <p:spPr>
          <a:xfrm>
            <a:off x="533400" y="1143000"/>
            <a:ext cx="14097000" cy="1877437"/>
          </a:xfrm>
          <a:prstGeom prst="rect">
            <a:avLst/>
          </a:prstGeom>
          <a:noFill/>
        </p:spPr>
        <p:txBody>
          <a:bodyPr wrap="square" rtlCol="0">
            <a:spAutoFit/>
          </a:bodyPr>
          <a:lstStyle/>
          <a:p>
            <a:pPr marL="457200" indent="-457200">
              <a:buFont typeface="Arial" panose="020B0604020202020204" pitchFamily="34" charset="0"/>
              <a:buChar char="•"/>
            </a:pPr>
            <a:r>
              <a:rPr lang="en-US" dirty="0" smtClean="0"/>
              <a:t>Low frequency voltage inputs can be connected directly to the SAR ADC</a:t>
            </a:r>
          </a:p>
          <a:p>
            <a:pPr marL="457200" indent="-457200">
              <a:buFont typeface="Arial" panose="020B0604020202020204" pitchFamily="34" charset="0"/>
              <a:buChar char="•"/>
            </a:pPr>
            <a:endParaRPr lang="en-US" dirty="0" smtClean="0"/>
          </a:p>
          <a:p>
            <a:pPr marL="457200" indent="-457200">
              <a:buFont typeface="Arial" panose="020B0604020202020204" pitchFamily="34" charset="0"/>
              <a:buChar char="•"/>
            </a:pPr>
            <a:r>
              <a:rPr lang="en-US" dirty="0" smtClean="0"/>
              <a:t>Applicable for low sampling rates (&lt;20 kSPS)</a:t>
            </a:r>
          </a:p>
          <a:p>
            <a:pPr marL="457200" indent="-457200">
              <a:buFont typeface="Arial" panose="020B0604020202020204" pitchFamily="34" charset="0"/>
              <a:buChar char="•"/>
            </a:pPr>
            <a:endParaRPr lang="en-US" dirty="0" smtClean="0"/>
          </a:p>
        </p:txBody>
      </p:sp>
      <p:sp>
        <p:nvSpPr>
          <p:cNvPr id="4" name="Rectangle 4"/>
          <p:cNvSpPr>
            <a:spLocks noChangeArrowheads="1"/>
          </p:cNvSpPr>
          <p:nvPr/>
        </p:nvSpPr>
        <p:spPr bwMode="auto">
          <a:xfrm>
            <a:off x="0" y="0"/>
            <a:ext cx="14630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505514892"/>
              </p:ext>
            </p:extLst>
          </p:nvPr>
        </p:nvGraphicFramePr>
        <p:xfrm>
          <a:off x="657792" y="3733800"/>
          <a:ext cx="6962208" cy="2803535"/>
        </p:xfrm>
        <a:graphic>
          <a:graphicData uri="http://schemas.openxmlformats.org/presentationml/2006/ole">
            <mc:AlternateContent xmlns:mc="http://schemas.openxmlformats.org/markup-compatibility/2006">
              <mc:Choice xmlns:v="urn:schemas-microsoft-com:vml" Requires="v">
                <p:oleObj spid="_x0000_s14782" name="Visio" r:id="rId4" imgW="3908554" imgH="1539810" progId="Visio.Drawing.11">
                  <p:embed/>
                </p:oleObj>
              </mc:Choice>
              <mc:Fallback>
                <p:oleObj name="Visio" r:id="rId4" imgW="3908554" imgH="1539810" progId="Visio.Drawing.11">
                  <p:embed/>
                  <p:pic>
                    <p:nvPicPr>
                      <p:cNvPr id="0" name=""/>
                      <p:cNvPicPr/>
                      <p:nvPr/>
                    </p:nvPicPr>
                    <p:blipFill>
                      <a:blip r:embed="rId5"/>
                      <a:stretch>
                        <a:fillRect/>
                      </a:stretch>
                    </p:blipFill>
                    <p:spPr>
                      <a:xfrm>
                        <a:off x="657792" y="3733800"/>
                        <a:ext cx="6962208" cy="2803535"/>
                      </a:xfrm>
                      <a:prstGeom prst="rect">
                        <a:avLst/>
                      </a:prstGeom>
                    </p:spPr>
                  </p:pic>
                </p:oleObj>
              </mc:Fallback>
            </mc:AlternateContent>
          </a:graphicData>
        </a:graphic>
      </p:graphicFrame>
      <p:graphicFrame>
        <p:nvGraphicFramePr>
          <p:cNvPr id="9" name="Chart 8"/>
          <p:cNvGraphicFramePr>
            <a:graphicFrameLocks/>
          </p:cNvGraphicFramePr>
          <p:nvPr>
            <p:extLst>
              <p:ext uri="{D42A27DB-BD31-4B8C-83A1-F6EECF244321}">
                <p14:modId xmlns:p14="http://schemas.microsoft.com/office/powerpoint/2010/main" val="1117316876"/>
              </p:ext>
            </p:extLst>
          </p:nvPr>
        </p:nvGraphicFramePr>
        <p:xfrm>
          <a:off x="8610600" y="2081718"/>
          <a:ext cx="5791200" cy="5538282"/>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p:cNvSpPr txBox="1"/>
          <p:nvPr/>
        </p:nvSpPr>
        <p:spPr>
          <a:xfrm>
            <a:off x="76200" y="7543800"/>
            <a:ext cx="11407714" cy="538609"/>
          </a:xfrm>
          <a:prstGeom prst="rect">
            <a:avLst/>
          </a:prstGeom>
          <a:noFill/>
        </p:spPr>
        <p:txBody>
          <a:bodyPr wrap="square" rtlCol="0">
            <a:spAutoFit/>
          </a:bodyPr>
          <a:lstStyle/>
          <a:p>
            <a:r>
              <a:rPr lang="en-US" dirty="0" smtClean="0">
                <a:hlinkClick r:id="rId7"/>
              </a:rPr>
              <a:t>ti.com/lit/pdf/sboa206</a:t>
            </a:r>
            <a:endParaRPr lang="en-US" dirty="0"/>
          </a:p>
        </p:txBody>
      </p:sp>
    </p:spTree>
    <p:extLst>
      <p:ext uri="{BB962C8B-B14F-4D97-AF65-F5344CB8AC3E}">
        <p14:creationId xmlns:p14="http://schemas.microsoft.com/office/powerpoint/2010/main" val="5383930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Scaling Example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15</a:t>
            </a:fld>
            <a:endParaRPr lang="en-US"/>
          </a:p>
        </p:txBody>
      </p:sp>
      <p:sp>
        <p:nvSpPr>
          <p:cNvPr id="4" name="Rectangle 4"/>
          <p:cNvSpPr>
            <a:spLocks noChangeArrowheads="1"/>
          </p:cNvSpPr>
          <p:nvPr/>
        </p:nvSpPr>
        <p:spPr bwMode="auto">
          <a:xfrm>
            <a:off x="0" y="0"/>
            <a:ext cx="14630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522190387"/>
              </p:ext>
            </p:extLst>
          </p:nvPr>
        </p:nvGraphicFramePr>
        <p:xfrm>
          <a:off x="571500" y="1844040"/>
          <a:ext cx="13487398" cy="2194560"/>
        </p:xfrm>
        <a:graphic>
          <a:graphicData uri="http://schemas.openxmlformats.org/drawingml/2006/table">
            <a:tbl>
              <a:tblPr firstRow="1" bandRow="1">
                <a:tableStyleId>{5C22544A-7EE6-4342-B048-85BDC9FD1C3A}</a:tableStyleId>
              </a:tblPr>
              <a:tblGrid>
                <a:gridCol w="1333500"/>
                <a:gridCol w="1524000"/>
                <a:gridCol w="1600200"/>
                <a:gridCol w="2514600"/>
                <a:gridCol w="2286000"/>
                <a:gridCol w="2133600"/>
                <a:gridCol w="2095498"/>
              </a:tblGrid>
              <a:tr h="370840">
                <a:tc>
                  <a:txBody>
                    <a:bodyPr/>
                    <a:lstStyle/>
                    <a:p>
                      <a:pPr algn="ctr"/>
                      <a:r>
                        <a:rPr lang="en-US" dirty="0" smtClean="0"/>
                        <a:t>Power Level</a:t>
                      </a:r>
                      <a:endParaRPr lang="en-US" dirty="0"/>
                    </a:p>
                  </a:txBody>
                  <a:tcPr/>
                </a:tc>
                <a:tc>
                  <a:txBody>
                    <a:bodyPr/>
                    <a:lstStyle/>
                    <a:p>
                      <a:pPr algn="ctr"/>
                      <a:r>
                        <a:rPr lang="en-US" dirty="0" smtClean="0"/>
                        <a:t>Amplifier</a:t>
                      </a:r>
                      <a:endParaRPr lang="en-US" dirty="0"/>
                    </a:p>
                  </a:txBody>
                  <a:tcPr/>
                </a:tc>
                <a:tc>
                  <a:txBody>
                    <a:bodyPr/>
                    <a:lstStyle/>
                    <a:p>
                      <a:pPr algn="ctr"/>
                      <a:r>
                        <a:rPr lang="en-US" dirty="0" smtClean="0"/>
                        <a:t>Sampling Rate</a:t>
                      </a:r>
                      <a:endParaRPr lang="en-US" dirty="0"/>
                    </a:p>
                  </a:txBody>
                  <a:tcPr/>
                </a:tc>
                <a:tc>
                  <a:txBody>
                    <a:bodyPr/>
                    <a:lstStyle/>
                    <a:p>
                      <a:pPr algn="ctr"/>
                      <a:r>
                        <a:rPr lang="en-US" dirty="0" smtClean="0"/>
                        <a:t>Measured Amplifier</a:t>
                      </a:r>
                      <a:r>
                        <a:rPr lang="en-US" baseline="0" dirty="0" smtClean="0"/>
                        <a:t> Power</a:t>
                      </a:r>
                      <a:endParaRPr lang="en-US" dirty="0"/>
                    </a:p>
                  </a:txBody>
                  <a:tcPr/>
                </a:tc>
                <a:tc>
                  <a:txBody>
                    <a:bodyPr/>
                    <a:lstStyle/>
                    <a:p>
                      <a:pPr algn="ctr"/>
                      <a:r>
                        <a:rPr lang="en-US" dirty="0" smtClean="0"/>
                        <a:t>Measured</a:t>
                      </a:r>
                      <a:r>
                        <a:rPr lang="en-US" baseline="0" dirty="0" smtClean="0"/>
                        <a:t> Analog Power</a:t>
                      </a:r>
                      <a:endParaRPr lang="en-US" dirty="0"/>
                    </a:p>
                  </a:txBody>
                  <a:tcPr/>
                </a:tc>
                <a:tc>
                  <a:txBody>
                    <a:bodyPr/>
                    <a:lstStyle/>
                    <a:p>
                      <a:pPr algn="ctr"/>
                      <a:r>
                        <a:rPr lang="en-US" dirty="0" smtClean="0"/>
                        <a:t>Measured Digital Power</a:t>
                      </a:r>
                      <a:endParaRPr lang="en-US" dirty="0"/>
                    </a:p>
                  </a:txBody>
                  <a:tcPr/>
                </a:tc>
                <a:tc>
                  <a:txBody>
                    <a:bodyPr/>
                    <a:lstStyle/>
                    <a:p>
                      <a:pPr algn="ctr"/>
                      <a:r>
                        <a:rPr lang="en-US" dirty="0" smtClean="0"/>
                        <a:t>Total System Power</a:t>
                      </a:r>
                      <a:endParaRPr lang="en-US" dirty="0"/>
                    </a:p>
                  </a:txBody>
                  <a:tcPr/>
                </a:tc>
              </a:tr>
              <a:tr h="370840">
                <a:tc>
                  <a:txBody>
                    <a:bodyPr/>
                    <a:lstStyle/>
                    <a:p>
                      <a:pPr algn="ctr"/>
                      <a:r>
                        <a:rPr lang="en-US" dirty="0" smtClean="0"/>
                        <a:t>Low</a:t>
                      </a:r>
                    </a:p>
                  </a:txBody>
                  <a:tcPr/>
                </a:tc>
                <a:tc>
                  <a:txBody>
                    <a:bodyPr/>
                    <a:lstStyle/>
                    <a:p>
                      <a:pPr algn="ctr"/>
                      <a:r>
                        <a:rPr lang="en-US" dirty="0" smtClean="0"/>
                        <a:t>LPV811</a:t>
                      </a:r>
                      <a:endParaRPr lang="en-US" dirty="0"/>
                    </a:p>
                  </a:txBody>
                  <a:tcPr/>
                </a:tc>
                <a:tc>
                  <a:txBody>
                    <a:bodyPr/>
                    <a:lstStyle/>
                    <a:p>
                      <a:pPr algn="ctr"/>
                      <a:r>
                        <a:rPr lang="en-US" dirty="0" smtClean="0"/>
                        <a:t>1 kSPS</a:t>
                      </a:r>
                      <a:endParaRPr lang="en-US" dirty="0"/>
                    </a:p>
                  </a:txBody>
                  <a:tcPr/>
                </a:tc>
                <a:tc>
                  <a:txBody>
                    <a:bodyPr/>
                    <a:lstStyle/>
                    <a:p>
                      <a:pPr algn="ctr"/>
                      <a:r>
                        <a:rPr lang="en-US" dirty="0" smtClean="0"/>
                        <a:t>1.8 µW</a:t>
                      </a:r>
                      <a:endParaRPr lang="en-US" dirty="0"/>
                    </a:p>
                  </a:txBody>
                  <a:tcPr/>
                </a:tc>
                <a:tc>
                  <a:txBody>
                    <a:bodyPr/>
                    <a:lstStyle/>
                    <a:p>
                      <a:pPr algn="ctr"/>
                      <a:r>
                        <a:rPr lang="en-US" dirty="0" smtClean="0"/>
                        <a:t>0.737 µW</a:t>
                      </a:r>
                      <a:endParaRPr lang="en-US" dirty="0"/>
                    </a:p>
                  </a:txBody>
                  <a:tcPr/>
                </a:tc>
                <a:tc>
                  <a:txBody>
                    <a:bodyPr/>
                    <a:lstStyle/>
                    <a:p>
                      <a:pPr algn="ctr"/>
                      <a:r>
                        <a:rPr lang="en-US" dirty="0" smtClean="0"/>
                        <a:t>0.988 µW</a:t>
                      </a:r>
                      <a:endParaRPr lang="en-US" dirty="0"/>
                    </a:p>
                  </a:txBody>
                  <a:tcPr/>
                </a:tc>
                <a:tc>
                  <a:txBody>
                    <a:bodyPr/>
                    <a:lstStyle/>
                    <a:p>
                      <a:pPr algn="ctr"/>
                      <a:r>
                        <a:rPr lang="en-US" dirty="0" smtClean="0"/>
                        <a:t>3.5 µW</a:t>
                      </a:r>
                      <a:endParaRPr lang="en-US" dirty="0"/>
                    </a:p>
                  </a:txBody>
                  <a:tcPr/>
                </a:tc>
              </a:tr>
              <a:tr h="370840">
                <a:tc>
                  <a:txBody>
                    <a:bodyPr/>
                    <a:lstStyle/>
                    <a:p>
                      <a:pPr algn="ctr"/>
                      <a:r>
                        <a:rPr lang="en-US" dirty="0" smtClean="0"/>
                        <a:t>Medium</a:t>
                      </a:r>
                      <a:endParaRPr lang="en-US" dirty="0"/>
                    </a:p>
                  </a:txBody>
                  <a:tcPr/>
                </a:tc>
                <a:tc>
                  <a:txBody>
                    <a:bodyPr/>
                    <a:lstStyle/>
                    <a:p>
                      <a:pPr algn="ctr"/>
                      <a:r>
                        <a:rPr lang="en-US" dirty="0" smtClean="0"/>
                        <a:t>TLV313</a:t>
                      </a:r>
                      <a:endParaRPr lang="en-US" dirty="0"/>
                    </a:p>
                  </a:txBody>
                  <a:tcPr/>
                </a:tc>
                <a:tc>
                  <a:txBody>
                    <a:bodyPr/>
                    <a:lstStyle/>
                    <a:p>
                      <a:pPr algn="ctr"/>
                      <a:r>
                        <a:rPr lang="en-US" dirty="0" smtClean="0"/>
                        <a:t>100</a:t>
                      </a:r>
                      <a:r>
                        <a:rPr lang="en-US" baseline="0" dirty="0" smtClean="0"/>
                        <a:t> kSPS</a:t>
                      </a:r>
                      <a:endParaRPr lang="en-US" dirty="0"/>
                    </a:p>
                  </a:txBody>
                  <a:tcPr/>
                </a:tc>
                <a:tc>
                  <a:txBody>
                    <a:bodyPr/>
                    <a:lstStyle/>
                    <a:p>
                      <a:pPr algn="ctr"/>
                      <a:r>
                        <a:rPr lang="en-US" dirty="0" smtClean="0"/>
                        <a:t>192.7 µW</a:t>
                      </a:r>
                      <a:endParaRPr lang="en-US" dirty="0"/>
                    </a:p>
                  </a:txBody>
                  <a:tcPr/>
                </a:tc>
                <a:tc>
                  <a:txBody>
                    <a:bodyPr/>
                    <a:lstStyle/>
                    <a:p>
                      <a:pPr algn="ctr"/>
                      <a:r>
                        <a:rPr lang="en-US" dirty="0" smtClean="0"/>
                        <a:t>73.1</a:t>
                      </a:r>
                      <a:r>
                        <a:rPr lang="en-US" baseline="0" dirty="0" smtClean="0"/>
                        <a:t> </a:t>
                      </a:r>
                      <a:r>
                        <a:rPr lang="en-US" dirty="0" smtClean="0"/>
                        <a:t>µ</a:t>
                      </a:r>
                      <a:r>
                        <a:rPr lang="en-US" baseline="0" dirty="0" smtClean="0"/>
                        <a:t>W</a:t>
                      </a:r>
                      <a:endParaRPr lang="en-US" dirty="0"/>
                    </a:p>
                  </a:txBody>
                  <a:tcPr/>
                </a:tc>
                <a:tc>
                  <a:txBody>
                    <a:bodyPr/>
                    <a:lstStyle/>
                    <a:p>
                      <a:pPr algn="ctr"/>
                      <a:r>
                        <a:rPr lang="en-US" dirty="0" smtClean="0"/>
                        <a:t>135.8</a:t>
                      </a:r>
                      <a:r>
                        <a:rPr lang="en-US" baseline="0" dirty="0" smtClean="0"/>
                        <a:t> </a:t>
                      </a:r>
                      <a:r>
                        <a:rPr lang="en-US" dirty="0" smtClean="0"/>
                        <a:t>µ</a:t>
                      </a:r>
                      <a:r>
                        <a:rPr lang="en-US" baseline="0" dirty="0" smtClean="0"/>
                        <a:t>W</a:t>
                      </a:r>
                      <a:endParaRPr lang="en-US" dirty="0"/>
                    </a:p>
                  </a:txBody>
                  <a:tcPr/>
                </a:tc>
                <a:tc>
                  <a:txBody>
                    <a:bodyPr/>
                    <a:lstStyle/>
                    <a:p>
                      <a:pPr algn="ctr"/>
                      <a:r>
                        <a:rPr lang="en-US" dirty="0" smtClean="0"/>
                        <a:t>401.7 µW</a:t>
                      </a:r>
                      <a:endParaRPr lang="en-US" dirty="0"/>
                    </a:p>
                  </a:txBody>
                  <a:tcPr/>
                </a:tc>
              </a:tr>
              <a:tr h="370840">
                <a:tc>
                  <a:txBody>
                    <a:bodyPr/>
                    <a:lstStyle/>
                    <a:p>
                      <a:pPr algn="ctr"/>
                      <a:r>
                        <a:rPr lang="en-US" dirty="0" smtClean="0"/>
                        <a:t>High</a:t>
                      </a:r>
                      <a:endParaRPr lang="en-US" dirty="0"/>
                    </a:p>
                  </a:txBody>
                  <a:tcPr/>
                </a:tc>
                <a:tc>
                  <a:txBody>
                    <a:bodyPr/>
                    <a:lstStyle/>
                    <a:p>
                      <a:pPr algn="ctr"/>
                      <a:r>
                        <a:rPr lang="en-US" dirty="0" smtClean="0"/>
                        <a:t>OPA320</a:t>
                      </a:r>
                      <a:endParaRPr lang="en-US" dirty="0"/>
                    </a:p>
                  </a:txBody>
                  <a:tcPr/>
                </a:tc>
                <a:tc>
                  <a:txBody>
                    <a:bodyPr/>
                    <a:lstStyle/>
                    <a:p>
                      <a:pPr algn="ctr"/>
                      <a:r>
                        <a:rPr lang="en-US" dirty="0" smtClean="0"/>
                        <a:t>1 MSPS</a:t>
                      </a:r>
                      <a:endParaRPr lang="en-US" dirty="0"/>
                    </a:p>
                  </a:txBody>
                  <a:tcPr/>
                </a:tc>
                <a:tc>
                  <a:txBody>
                    <a:bodyPr/>
                    <a:lstStyle/>
                    <a:p>
                      <a:pPr algn="ctr"/>
                      <a:r>
                        <a:rPr lang="en-US" dirty="0" smtClean="0"/>
                        <a:t>6386 µW</a:t>
                      </a:r>
                      <a:endParaRPr lang="en-US" dirty="0"/>
                    </a:p>
                  </a:txBody>
                  <a:tcPr/>
                </a:tc>
                <a:tc>
                  <a:txBody>
                    <a:bodyPr/>
                    <a:lstStyle/>
                    <a:p>
                      <a:pPr algn="ctr"/>
                      <a:r>
                        <a:rPr lang="en-US" dirty="0" smtClean="0"/>
                        <a:t>708.3</a:t>
                      </a:r>
                      <a:r>
                        <a:rPr lang="en-US" baseline="0" dirty="0" smtClean="0"/>
                        <a:t> </a:t>
                      </a:r>
                      <a:r>
                        <a:rPr lang="en-US" dirty="0" smtClean="0"/>
                        <a:t>µ</a:t>
                      </a:r>
                      <a:r>
                        <a:rPr lang="en-US" baseline="0" dirty="0" smtClean="0"/>
                        <a:t>W</a:t>
                      </a:r>
                      <a:endParaRPr lang="en-US" dirty="0"/>
                    </a:p>
                  </a:txBody>
                  <a:tcPr/>
                </a:tc>
                <a:tc>
                  <a:txBody>
                    <a:bodyPr/>
                    <a:lstStyle/>
                    <a:p>
                      <a:pPr algn="ctr"/>
                      <a:r>
                        <a:rPr lang="en-US" dirty="0" smtClean="0"/>
                        <a:t>655.2 µW</a:t>
                      </a:r>
                      <a:endParaRPr lang="en-US" dirty="0"/>
                    </a:p>
                  </a:txBody>
                  <a:tcPr/>
                </a:tc>
                <a:tc>
                  <a:txBody>
                    <a:bodyPr/>
                    <a:lstStyle/>
                    <a:p>
                      <a:pPr algn="ctr"/>
                      <a:r>
                        <a:rPr lang="en-US" dirty="0" smtClean="0"/>
                        <a:t>7750 µW</a:t>
                      </a:r>
                      <a:endParaRPr lang="en-US" dirty="0"/>
                    </a:p>
                  </a:txBody>
                  <a:tcPr/>
                </a:tc>
              </a:tr>
            </a:tbl>
          </a:graphicData>
        </a:graphic>
      </p:graphicFrame>
      <p:sp>
        <p:nvSpPr>
          <p:cNvPr id="5" name="TextBox 4"/>
          <p:cNvSpPr txBox="1"/>
          <p:nvPr/>
        </p:nvSpPr>
        <p:spPr>
          <a:xfrm>
            <a:off x="609600" y="914400"/>
            <a:ext cx="9144000" cy="707886"/>
          </a:xfrm>
          <a:prstGeom prst="rect">
            <a:avLst/>
          </a:prstGeom>
          <a:noFill/>
        </p:spPr>
        <p:txBody>
          <a:bodyPr wrap="square" rtlCol="0">
            <a:spAutoFit/>
          </a:bodyPr>
          <a:lstStyle/>
          <a:p>
            <a:r>
              <a:rPr lang="en-US" sz="2000" dirty="0" smtClean="0"/>
              <a:t>ADS7042</a:t>
            </a:r>
          </a:p>
          <a:p>
            <a:r>
              <a:rPr lang="en-US" sz="2000" dirty="0" smtClean="0"/>
              <a:t>AVDD = 3.3V, DVDD = 3.3V, Op Amp Supply = 4.5V</a:t>
            </a:r>
            <a:endParaRPr lang="en-US" sz="2000" dirty="0"/>
          </a:p>
        </p:txBody>
      </p:sp>
      <p:graphicFrame>
        <p:nvGraphicFramePr>
          <p:cNvPr id="13" name="Chart 12"/>
          <p:cNvGraphicFramePr>
            <a:graphicFrameLocks/>
          </p:cNvGraphicFramePr>
          <p:nvPr>
            <p:extLst>
              <p:ext uri="{D42A27DB-BD31-4B8C-83A1-F6EECF244321}">
                <p14:modId xmlns:p14="http://schemas.microsoft.com/office/powerpoint/2010/main" val="661860495"/>
              </p:ext>
            </p:extLst>
          </p:nvPr>
        </p:nvGraphicFramePr>
        <p:xfrm>
          <a:off x="4513450" y="4038600"/>
          <a:ext cx="5603501" cy="37052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p:cNvGraphicFramePr>
            <a:graphicFrameLocks/>
          </p:cNvGraphicFramePr>
          <p:nvPr>
            <p:extLst>
              <p:ext uri="{D42A27DB-BD31-4B8C-83A1-F6EECF244321}">
                <p14:modId xmlns:p14="http://schemas.microsoft.com/office/powerpoint/2010/main" val="467897095"/>
              </p:ext>
            </p:extLst>
          </p:nvPr>
        </p:nvGraphicFramePr>
        <p:xfrm>
          <a:off x="762000" y="4876800"/>
          <a:ext cx="3522009" cy="2650751"/>
        </p:xfrm>
        <a:graphic>
          <a:graphicData uri="http://schemas.openxmlformats.org/drawingml/2006/chart">
            <c:chart xmlns:c="http://schemas.openxmlformats.org/drawingml/2006/chart" xmlns:r="http://schemas.openxmlformats.org/officeDocument/2006/relationships" r:id="rId4"/>
          </a:graphicData>
        </a:graphic>
      </p:graphicFrame>
      <p:sp>
        <p:nvSpPr>
          <p:cNvPr id="6" name="Rounded Rectangle 5"/>
          <p:cNvSpPr/>
          <p:nvPr/>
        </p:nvSpPr>
        <p:spPr>
          <a:xfrm>
            <a:off x="5562600" y="6781800"/>
            <a:ext cx="762000" cy="60960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62000" y="4800600"/>
            <a:ext cx="3429000" cy="259080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a:stCxn id="15" idx="3"/>
          </p:cNvCxnSpPr>
          <p:nvPr/>
        </p:nvCxnSpPr>
        <p:spPr>
          <a:xfrm>
            <a:off x="4191000" y="6096000"/>
            <a:ext cx="1371600" cy="9906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198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6"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9600" dirty="0">
                <a:solidFill>
                  <a:srgbClr val="DE0000"/>
                </a:solidFill>
              </a:rPr>
              <a:t>Thanks for your time!</a:t>
            </a:r>
            <a:br>
              <a:rPr lang="en-US" sz="9600" dirty="0">
                <a:solidFill>
                  <a:srgbClr val="DE0000"/>
                </a:solidFill>
              </a:rPr>
            </a:br>
            <a:r>
              <a:rPr lang="en-US" sz="9600" dirty="0">
                <a:solidFill>
                  <a:srgbClr val="DE0000"/>
                </a:solidFill>
              </a:rPr>
              <a:t>Please try the quiz.</a:t>
            </a:r>
            <a:endParaRPr lang="en-US" sz="6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16</a:t>
            </a:fld>
            <a:endParaRPr lang="en-US"/>
          </a:p>
        </p:txBody>
      </p:sp>
    </p:spTree>
    <p:extLst>
      <p:ext uri="{BB962C8B-B14F-4D97-AF65-F5344CB8AC3E}">
        <p14:creationId xmlns:p14="http://schemas.microsoft.com/office/powerpoint/2010/main" val="5027596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pPr defTabSz="914400" eaLnBrk="1" hangingPunct="1"/>
            <a:r>
              <a:rPr lang="en-US" sz="4800" dirty="0" smtClean="0">
                <a:solidFill>
                  <a:srgbClr val="C00000"/>
                </a:solidFill>
              </a:rPr>
              <a:t>ADC System Power Scaling</a:t>
            </a:r>
            <a:br>
              <a:rPr lang="en-US" sz="4800" dirty="0" smtClean="0">
                <a:solidFill>
                  <a:srgbClr val="C00000"/>
                </a:solidFill>
              </a:rPr>
            </a:br>
            <a:r>
              <a:rPr lang="en-US" sz="2400" dirty="0" smtClean="0">
                <a:solidFill>
                  <a:srgbClr val="C00000"/>
                </a:solidFill>
              </a:rPr>
              <a:t>TIPL 4601-L</a:t>
            </a:r>
            <a:r>
              <a:rPr lang="en-US" sz="2400" dirty="0">
                <a:solidFill>
                  <a:srgbClr val="C00000"/>
                </a:solidFill>
              </a:rPr>
              <a:t/>
            </a:r>
            <a:br>
              <a:rPr lang="en-US" sz="2400" dirty="0">
                <a:solidFill>
                  <a:srgbClr val="C00000"/>
                </a:solidFill>
              </a:rPr>
            </a:br>
            <a:r>
              <a:rPr lang="en-US" sz="2400" dirty="0">
                <a:solidFill>
                  <a:srgbClr val="C00000"/>
                </a:solidFill>
              </a:rPr>
              <a:t>TI Precision Labs </a:t>
            </a:r>
            <a:r>
              <a:rPr lang="en-US" sz="2400" dirty="0" smtClean="0">
                <a:solidFill>
                  <a:srgbClr val="C00000"/>
                </a:solidFill>
              </a:rPr>
              <a:t>– ADCs</a:t>
            </a:r>
            <a:endParaRPr lang="en-US" sz="2400" dirty="0">
              <a:solidFill>
                <a:srgbClr val="C00000"/>
              </a:solidFill>
            </a:endParaRPr>
          </a:p>
        </p:txBody>
      </p:sp>
      <p:sp>
        <p:nvSpPr>
          <p:cNvPr id="3" name="Subtitle 2"/>
          <p:cNvSpPr>
            <a:spLocks noGrp="1"/>
          </p:cNvSpPr>
          <p:nvPr>
            <p:ph type="subTitle" idx="1"/>
          </p:nvPr>
        </p:nvSpPr>
        <p:spPr>
          <a:xfrm>
            <a:off x="548640" y="4709161"/>
            <a:ext cx="13533120" cy="1783080"/>
          </a:xfrm>
        </p:spPr>
        <p:txBody>
          <a:bodyPr/>
          <a:lstStyle/>
          <a:p>
            <a:pPr defTabSz="914400" eaLnBrk="1" hangingPunct="1"/>
            <a:r>
              <a:rPr lang="en-US" sz="2400" dirty="0" smtClean="0"/>
              <a:t>by Art Kay, Peggy Liska</a:t>
            </a:r>
            <a:endParaRPr lang="en-US" sz="24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17</a:t>
            </a:fld>
            <a:endParaRPr lang="en-US" dirty="0"/>
          </a:p>
        </p:txBody>
      </p:sp>
    </p:spTree>
    <p:extLst>
      <p:ext uri="{BB962C8B-B14F-4D97-AF65-F5344CB8AC3E}">
        <p14:creationId xmlns:p14="http://schemas.microsoft.com/office/powerpoint/2010/main" val="34590233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Required/Recommended Equipment</a:t>
            </a:r>
          </a:p>
        </p:txBody>
      </p:sp>
      <p:sp>
        <p:nvSpPr>
          <p:cNvPr id="5" name="Content Placeholder 4"/>
          <p:cNvSpPr>
            <a:spLocks noGrp="1"/>
          </p:cNvSpPr>
          <p:nvPr>
            <p:ph idx="1"/>
          </p:nvPr>
        </p:nvSpPr>
        <p:spPr/>
        <p:txBody>
          <a:bodyPr/>
          <a:lstStyle/>
          <a:p>
            <a:r>
              <a:rPr lang="en-US" sz="2400" dirty="0" smtClean="0"/>
              <a:t>Calculation</a:t>
            </a:r>
          </a:p>
          <a:p>
            <a:pPr lvl="1"/>
            <a:r>
              <a:rPr lang="en-US" sz="2400" dirty="0" smtClean="0"/>
              <a:t>Calculate power for the amplifier, digital communications, and analog ADC supply</a:t>
            </a:r>
          </a:p>
          <a:p>
            <a:r>
              <a:rPr lang="en-US" sz="2400" dirty="0" smtClean="0"/>
              <a:t>Measurement</a:t>
            </a:r>
          </a:p>
          <a:p>
            <a:pPr lvl="1"/>
            <a:r>
              <a:rPr lang="en-US" sz="2100" dirty="0" smtClean="0"/>
              <a:t>Short description of current shunt measurement</a:t>
            </a:r>
          </a:p>
          <a:p>
            <a:pPr lvl="1"/>
            <a:r>
              <a:rPr lang="en-US" sz="2100" dirty="0" smtClean="0"/>
              <a:t>Measure power for different amplifiers and sampling rates</a:t>
            </a:r>
          </a:p>
          <a:p>
            <a:pPr lvl="1"/>
            <a:r>
              <a:rPr lang="en-US" sz="2100" dirty="0" smtClean="0"/>
              <a:t>PLABS-SAR-EVM-PDK</a:t>
            </a:r>
            <a:endParaRPr lang="en-US" sz="2100" dirty="0"/>
          </a:p>
          <a:p>
            <a:pPr lvl="1"/>
            <a:r>
              <a:rPr lang="en-US" dirty="0">
                <a:hlinkClick r:id="rId3"/>
              </a:rPr>
              <a:t>http://</a:t>
            </a:r>
            <a:r>
              <a:rPr lang="en-US" dirty="0" smtClean="0">
                <a:hlinkClick r:id="rId3"/>
              </a:rPr>
              <a:t>www.ti.com/tool/plabs-sar-evm-pdk</a:t>
            </a:r>
            <a:endParaRPr lang="en-US" dirty="0" smtClean="0"/>
          </a:p>
          <a:p>
            <a:pPr lvl="1"/>
            <a:r>
              <a:rPr lang="en-US" dirty="0" smtClean="0"/>
              <a:t>Download EVM software and purchase EVM</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18</a:t>
            </a:fld>
            <a:endParaRPr lang="en-US" dirty="0"/>
          </a:p>
        </p:txBody>
      </p:sp>
    </p:spTree>
    <p:extLst>
      <p:ext uri="{BB962C8B-B14F-4D97-AF65-F5344CB8AC3E}">
        <p14:creationId xmlns:p14="http://schemas.microsoft.com/office/powerpoint/2010/main" val="665466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Circuits under test</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524654501"/>
              </p:ext>
            </p:extLst>
          </p:nvPr>
        </p:nvGraphicFramePr>
        <p:xfrm>
          <a:off x="6172200" y="1524000"/>
          <a:ext cx="8229599" cy="1112520"/>
        </p:xfrm>
        <a:graphic>
          <a:graphicData uri="http://schemas.openxmlformats.org/drawingml/2006/table">
            <a:tbl>
              <a:tblPr firstRow="1" bandRow="1">
                <a:tableStyleId>{5C22544A-7EE6-4342-B048-85BDC9FD1C3A}</a:tableStyleId>
              </a:tblPr>
              <a:tblGrid>
                <a:gridCol w="685800"/>
                <a:gridCol w="2438400"/>
                <a:gridCol w="2286000"/>
                <a:gridCol w="685800"/>
                <a:gridCol w="685800"/>
                <a:gridCol w="762000"/>
                <a:gridCol w="685799"/>
              </a:tblGrid>
              <a:tr h="370840">
                <a:tc gridSpan="2">
                  <a:txBody>
                    <a:bodyPr/>
                    <a:lstStyle/>
                    <a:p>
                      <a:r>
                        <a:rPr lang="en-US" sz="1600" dirty="0" smtClean="0"/>
                        <a:t>OPA320 Parameter</a:t>
                      </a:r>
                      <a:endParaRPr lang="en-US" sz="1600" dirty="0"/>
                    </a:p>
                  </a:txBody>
                  <a:tcPr/>
                </a:tc>
                <a:tc hMerge="1">
                  <a:txBody>
                    <a:bodyPr/>
                    <a:lstStyle/>
                    <a:p>
                      <a:endParaRPr lang="en-US" dirty="0"/>
                    </a:p>
                  </a:txBody>
                  <a:tcPr/>
                </a:tc>
                <a:tc>
                  <a:txBody>
                    <a:bodyPr/>
                    <a:lstStyle/>
                    <a:p>
                      <a:r>
                        <a:rPr lang="en-US" sz="1600" dirty="0" smtClean="0"/>
                        <a:t>Test Conditions</a:t>
                      </a:r>
                      <a:endParaRPr lang="en-US" sz="1600" dirty="0"/>
                    </a:p>
                  </a:txBody>
                  <a:tcPr/>
                </a:tc>
                <a:tc>
                  <a:txBody>
                    <a:bodyPr/>
                    <a:lstStyle/>
                    <a:p>
                      <a:r>
                        <a:rPr lang="en-US" sz="1600" dirty="0" smtClean="0"/>
                        <a:t>MIN</a:t>
                      </a:r>
                      <a:endParaRPr lang="en-US" sz="1600" dirty="0"/>
                    </a:p>
                  </a:txBody>
                  <a:tcPr/>
                </a:tc>
                <a:tc>
                  <a:txBody>
                    <a:bodyPr/>
                    <a:lstStyle/>
                    <a:p>
                      <a:r>
                        <a:rPr lang="en-US" sz="1600" dirty="0" smtClean="0"/>
                        <a:t>TYP</a:t>
                      </a:r>
                      <a:endParaRPr lang="en-US" sz="1600" dirty="0"/>
                    </a:p>
                  </a:txBody>
                  <a:tcPr/>
                </a:tc>
                <a:tc>
                  <a:txBody>
                    <a:bodyPr/>
                    <a:lstStyle/>
                    <a:p>
                      <a:r>
                        <a:rPr lang="en-US" sz="1600" dirty="0" smtClean="0"/>
                        <a:t>MAX</a:t>
                      </a:r>
                      <a:endParaRPr lang="en-US" sz="1600" dirty="0"/>
                    </a:p>
                  </a:txBody>
                  <a:tcPr/>
                </a:tc>
                <a:tc>
                  <a:txBody>
                    <a:bodyPr/>
                    <a:lstStyle/>
                    <a:p>
                      <a:r>
                        <a:rPr lang="en-US" sz="1600" dirty="0" smtClean="0"/>
                        <a:t>UNIT</a:t>
                      </a:r>
                      <a:endParaRPr lang="en-US" sz="1600" dirty="0"/>
                    </a:p>
                  </a:txBody>
                  <a:tcPr/>
                </a:tc>
              </a:tr>
              <a:tr h="370840">
                <a:tc>
                  <a:txBody>
                    <a:bodyPr/>
                    <a:lstStyle/>
                    <a:p>
                      <a:r>
                        <a:rPr lang="en-US" sz="1600" dirty="0" smtClean="0"/>
                        <a:t>GBP</a:t>
                      </a:r>
                      <a:endParaRPr lang="en-US" sz="1600" dirty="0"/>
                    </a:p>
                  </a:txBody>
                  <a:tcPr/>
                </a:tc>
                <a:tc>
                  <a:txBody>
                    <a:bodyPr/>
                    <a:lstStyle/>
                    <a:p>
                      <a:r>
                        <a:rPr lang="en-US" sz="1600" dirty="0" smtClean="0"/>
                        <a:t>Gain</a:t>
                      </a:r>
                      <a:r>
                        <a:rPr lang="en-US" sz="1600" baseline="0" dirty="0" smtClean="0"/>
                        <a:t> Bandwidth Product</a:t>
                      </a:r>
                      <a:endParaRPr lang="en-US" sz="1600" dirty="0"/>
                    </a:p>
                  </a:txBody>
                  <a:tcPr/>
                </a:tc>
                <a:tc>
                  <a:txBody>
                    <a:bodyPr/>
                    <a:lstStyle/>
                    <a:p>
                      <a:r>
                        <a:rPr lang="en-US" sz="1600" dirty="0" smtClean="0"/>
                        <a:t>Unity gain</a:t>
                      </a:r>
                      <a:endParaRPr lang="en-US" sz="1600" dirty="0"/>
                    </a:p>
                  </a:txBody>
                  <a:tcPr/>
                </a:tc>
                <a:tc>
                  <a:txBody>
                    <a:bodyPr/>
                    <a:lstStyle/>
                    <a:p>
                      <a:endParaRPr lang="en-US" sz="1600" dirty="0"/>
                    </a:p>
                  </a:txBody>
                  <a:tcPr/>
                </a:tc>
                <a:tc>
                  <a:txBody>
                    <a:bodyPr/>
                    <a:lstStyle/>
                    <a:p>
                      <a:pPr algn="ctr"/>
                      <a:r>
                        <a:rPr lang="en-US" sz="1600" dirty="0" smtClean="0"/>
                        <a:t>20</a:t>
                      </a:r>
                      <a:endParaRPr lang="en-US" sz="1600" dirty="0"/>
                    </a:p>
                  </a:txBody>
                  <a:tcPr/>
                </a:tc>
                <a:tc>
                  <a:txBody>
                    <a:bodyPr/>
                    <a:lstStyle/>
                    <a:p>
                      <a:pPr algn="ctr"/>
                      <a:endParaRPr lang="en-US" sz="1600"/>
                    </a:p>
                  </a:txBody>
                  <a:tcPr/>
                </a:tc>
                <a:tc>
                  <a:txBody>
                    <a:bodyPr/>
                    <a:lstStyle/>
                    <a:p>
                      <a:pPr algn="ctr"/>
                      <a:r>
                        <a:rPr lang="en-US" sz="1600" dirty="0" smtClean="0"/>
                        <a:t>MHz</a:t>
                      </a:r>
                      <a:endParaRPr lang="en-US" sz="1600" dirty="0"/>
                    </a:p>
                  </a:txBody>
                  <a:tcPr/>
                </a:tc>
              </a:tr>
              <a:tr h="370840">
                <a:tc>
                  <a:txBody>
                    <a:bodyPr/>
                    <a:lstStyle/>
                    <a:p>
                      <a:r>
                        <a:rPr lang="en-US" sz="1600" dirty="0" smtClean="0"/>
                        <a:t>I</a:t>
                      </a:r>
                      <a:r>
                        <a:rPr lang="en-US" sz="1600" baseline="-25000" dirty="0" smtClean="0"/>
                        <a:t>Q</a:t>
                      </a:r>
                      <a:endParaRPr lang="en-US" sz="1600" baseline="-25000" dirty="0"/>
                    </a:p>
                  </a:txBody>
                  <a:tcPr/>
                </a:tc>
                <a:tc>
                  <a:txBody>
                    <a:bodyPr/>
                    <a:lstStyle/>
                    <a:p>
                      <a:r>
                        <a:rPr lang="en-US" sz="1600" dirty="0" smtClean="0"/>
                        <a:t>Quiescent</a:t>
                      </a:r>
                      <a:r>
                        <a:rPr lang="en-US" sz="1600" baseline="0" dirty="0" smtClean="0"/>
                        <a:t> current</a:t>
                      </a:r>
                      <a:endParaRPr lang="en-US" sz="1600" dirty="0"/>
                    </a:p>
                  </a:txBody>
                  <a:tcPr/>
                </a:tc>
                <a:tc>
                  <a:txBody>
                    <a:bodyPr/>
                    <a:lstStyle/>
                    <a:p>
                      <a:r>
                        <a:rPr lang="en-US" sz="1600" dirty="0" smtClean="0"/>
                        <a:t>Vs=5.5V, Ta=25</a:t>
                      </a:r>
                      <a:r>
                        <a:rPr lang="en-US" sz="1600" dirty="0" smtClean="0">
                          <a:latin typeface="Calibri"/>
                        </a:rPr>
                        <a:t>⁰</a:t>
                      </a:r>
                      <a:r>
                        <a:rPr lang="en-US" sz="1600" dirty="0" smtClean="0"/>
                        <a:t>C</a:t>
                      </a:r>
                      <a:endParaRPr lang="en-US" sz="1600" dirty="0"/>
                    </a:p>
                  </a:txBody>
                  <a:tcPr/>
                </a:tc>
                <a:tc>
                  <a:txBody>
                    <a:bodyPr/>
                    <a:lstStyle/>
                    <a:p>
                      <a:endParaRPr lang="en-US" sz="1600" dirty="0"/>
                    </a:p>
                  </a:txBody>
                  <a:tcPr/>
                </a:tc>
                <a:tc>
                  <a:txBody>
                    <a:bodyPr/>
                    <a:lstStyle/>
                    <a:p>
                      <a:pPr algn="ctr"/>
                      <a:r>
                        <a:rPr lang="en-US" sz="1600" dirty="0" smtClean="0"/>
                        <a:t>1.5</a:t>
                      </a:r>
                      <a:endParaRPr lang="en-US" sz="1600" dirty="0"/>
                    </a:p>
                  </a:txBody>
                  <a:tcPr/>
                </a:tc>
                <a:tc>
                  <a:txBody>
                    <a:bodyPr/>
                    <a:lstStyle/>
                    <a:p>
                      <a:pPr algn="ctr"/>
                      <a:r>
                        <a:rPr lang="en-US" sz="1600" dirty="0" smtClean="0"/>
                        <a:t>1.75</a:t>
                      </a:r>
                      <a:endParaRPr lang="en-US" sz="1600" dirty="0"/>
                    </a:p>
                  </a:txBody>
                  <a:tcPr/>
                </a:tc>
                <a:tc>
                  <a:txBody>
                    <a:bodyPr/>
                    <a:lstStyle/>
                    <a:p>
                      <a:pPr algn="ctr"/>
                      <a:r>
                        <a:rPr lang="en-US" sz="1600" dirty="0" smtClean="0"/>
                        <a:t>mA</a:t>
                      </a:r>
                      <a:endParaRPr lang="en-US" sz="1600"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744844286"/>
              </p:ext>
            </p:extLst>
          </p:nvPr>
        </p:nvGraphicFramePr>
        <p:xfrm>
          <a:off x="6172201" y="3810000"/>
          <a:ext cx="8229599" cy="1320800"/>
        </p:xfrm>
        <a:graphic>
          <a:graphicData uri="http://schemas.openxmlformats.org/drawingml/2006/table">
            <a:tbl>
              <a:tblPr firstRow="1" bandRow="1">
                <a:tableStyleId>{5C22544A-7EE6-4342-B048-85BDC9FD1C3A}</a:tableStyleId>
              </a:tblPr>
              <a:tblGrid>
                <a:gridCol w="685800"/>
                <a:gridCol w="2438400"/>
                <a:gridCol w="2286000"/>
                <a:gridCol w="685800"/>
                <a:gridCol w="685800"/>
                <a:gridCol w="762000"/>
                <a:gridCol w="685799"/>
              </a:tblGrid>
              <a:tr h="370840">
                <a:tc gridSpan="2">
                  <a:txBody>
                    <a:bodyPr/>
                    <a:lstStyle/>
                    <a:p>
                      <a:r>
                        <a:rPr lang="en-US" sz="1600" dirty="0" smtClean="0"/>
                        <a:t>TLV313</a:t>
                      </a:r>
                      <a:r>
                        <a:rPr lang="en-US" sz="1600" baseline="0" dirty="0" smtClean="0"/>
                        <a:t> </a:t>
                      </a:r>
                      <a:r>
                        <a:rPr lang="en-US" sz="1600" dirty="0" smtClean="0"/>
                        <a:t>Parameter</a:t>
                      </a:r>
                      <a:endParaRPr lang="en-US" sz="1600" dirty="0"/>
                    </a:p>
                  </a:txBody>
                  <a:tcPr/>
                </a:tc>
                <a:tc hMerge="1">
                  <a:txBody>
                    <a:bodyPr/>
                    <a:lstStyle/>
                    <a:p>
                      <a:endParaRPr lang="en-US" dirty="0"/>
                    </a:p>
                  </a:txBody>
                  <a:tcPr/>
                </a:tc>
                <a:tc>
                  <a:txBody>
                    <a:bodyPr/>
                    <a:lstStyle/>
                    <a:p>
                      <a:r>
                        <a:rPr lang="en-US" sz="1600" dirty="0" smtClean="0"/>
                        <a:t>Test Conditions</a:t>
                      </a:r>
                      <a:endParaRPr lang="en-US" sz="1600" dirty="0"/>
                    </a:p>
                  </a:txBody>
                  <a:tcPr/>
                </a:tc>
                <a:tc>
                  <a:txBody>
                    <a:bodyPr/>
                    <a:lstStyle/>
                    <a:p>
                      <a:r>
                        <a:rPr lang="en-US" sz="1600" dirty="0" smtClean="0"/>
                        <a:t>MIN</a:t>
                      </a:r>
                      <a:endParaRPr lang="en-US" sz="1600" dirty="0"/>
                    </a:p>
                  </a:txBody>
                  <a:tcPr/>
                </a:tc>
                <a:tc>
                  <a:txBody>
                    <a:bodyPr/>
                    <a:lstStyle/>
                    <a:p>
                      <a:r>
                        <a:rPr lang="en-US" sz="1600" dirty="0" smtClean="0"/>
                        <a:t>TYP</a:t>
                      </a:r>
                      <a:endParaRPr lang="en-US" sz="1600" dirty="0"/>
                    </a:p>
                  </a:txBody>
                  <a:tcPr/>
                </a:tc>
                <a:tc>
                  <a:txBody>
                    <a:bodyPr/>
                    <a:lstStyle/>
                    <a:p>
                      <a:r>
                        <a:rPr lang="en-US" sz="1600" dirty="0" smtClean="0"/>
                        <a:t>MAX</a:t>
                      </a:r>
                      <a:endParaRPr lang="en-US" sz="1600" dirty="0"/>
                    </a:p>
                  </a:txBody>
                  <a:tcPr/>
                </a:tc>
                <a:tc>
                  <a:txBody>
                    <a:bodyPr/>
                    <a:lstStyle/>
                    <a:p>
                      <a:r>
                        <a:rPr lang="en-US" sz="1600" dirty="0" smtClean="0"/>
                        <a:t>UNIT</a:t>
                      </a:r>
                      <a:endParaRPr lang="en-US" sz="1600" dirty="0"/>
                    </a:p>
                  </a:txBody>
                  <a:tcPr/>
                </a:tc>
              </a:tr>
              <a:tr h="370840">
                <a:tc>
                  <a:txBody>
                    <a:bodyPr/>
                    <a:lstStyle/>
                    <a:p>
                      <a:r>
                        <a:rPr lang="en-US" sz="1600" dirty="0" smtClean="0"/>
                        <a:t>GBP</a:t>
                      </a:r>
                      <a:endParaRPr lang="en-US" sz="1600" dirty="0"/>
                    </a:p>
                  </a:txBody>
                  <a:tcPr/>
                </a:tc>
                <a:tc>
                  <a:txBody>
                    <a:bodyPr/>
                    <a:lstStyle/>
                    <a:p>
                      <a:r>
                        <a:rPr lang="en-US" sz="1600" dirty="0" smtClean="0"/>
                        <a:t>Gain</a:t>
                      </a:r>
                      <a:r>
                        <a:rPr lang="en-US" sz="1600" baseline="0" dirty="0" smtClean="0"/>
                        <a:t> Bandwidth Product</a:t>
                      </a:r>
                      <a:endParaRPr lang="en-US" sz="1600" dirty="0"/>
                    </a:p>
                  </a:txBody>
                  <a:tcPr/>
                </a:tc>
                <a:tc>
                  <a:txBody>
                    <a:bodyPr/>
                    <a:lstStyle/>
                    <a:p>
                      <a:r>
                        <a:rPr lang="en-US" sz="1600" dirty="0" smtClean="0"/>
                        <a:t>Unity gain</a:t>
                      </a:r>
                      <a:endParaRPr lang="en-US" sz="1600" dirty="0"/>
                    </a:p>
                  </a:txBody>
                  <a:tcPr/>
                </a:tc>
                <a:tc>
                  <a:txBody>
                    <a:bodyPr/>
                    <a:lstStyle/>
                    <a:p>
                      <a:endParaRPr lang="en-US" sz="1600" dirty="0"/>
                    </a:p>
                  </a:txBody>
                  <a:tcPr/>
                </a:tc>
                <a:tc>
                  <a:txBody>
                    <a:bodyPr/>
                    <a:lstStyle/>
                    <a:p>
                      <a:pPr algn="ctr"/>
                      <a:r>
                        <a:rPr lang="en-US" sz="1600" dirty="0" smtClean="0"/>
                        <a:t>1</a:t>
                      </a:r>
                      <a:endParaRPr lang="en-US" sz="1600" dirty="0"/>
                    </a:p>
                  </a:txBody>
                  <a:tcPr/>
                </a:tc>
                <a:tc>
                  <a:txBody>
                    <a:bodyPr/>
                    <a:lstStyle/>
                    <a:p>
                      <a:pPr algn="ctr"/>
                      <a:endParaRPr lang="en-US" sz="1600" dirty="0"/>
                    </a:p>
                  </a:txBody>
                  <a:tcPr/>
                </a:tc>
                <a:tc>
                  <a:txBody>
                    <a:bodyPr/>
                    <a:lstStyle/>
                    <a:p>
                      <a:pPr algn="ctr"/>
                      <a:r>
                        <a:rPr lang="en-US" sz="1600" dirty="0" smtClean="0"/>
                        <a:t>MHz</a:t>
                      </a:r>
                      <a:endParaRPr lang="en-US" sz="1600" dirty="0"/>
                    </a:p>
                  </a:txBody>
                  <a:tcPr/>
                </a:tc>
              </a:tr>
              <a:tr h="370840">
                <a:tc>
                  <a:txBody>
                    <a:bodyPr/>
                    <a:lstStyle/>
                    <a:p>
                      <a:r>
                        <a:rPr lang="en-US" sz="1600" dirty="0" smtClean="0"/>
                        <a:t>I</a:t>
                      </a:r>
                      <a:r>
                        <a:rPr lang="en-US" sz="1600" baseline="-25000" dirty="0" smtClean="0"/>
                        <a:t>Q</a:t>
                      </a:r>
                      <a:endParaRPr lang="en-US" sz="1600" baseline="-25000" dirty="0"/>
                    </a:p>
                  </a:txBody>
                  <a:tcPr/>
                </a:tc>
                <a:tc>
                  <a:txBody>
                    <a:bodyPr/>
                    <a:lstStyle/>
                    <a:p>
                      <a:r>
                        <a:rPr lang="en-US" sz="1600" dirty="0" smtClean="0"/>
                        <a:t>Quiescent</a:t>
                      </a:r>
                      <a:r>
                        <a:rPr lang="en-US" sz="1600" baseline="0" dirty="0" smtClean="0"/>
                        <a:t> current</a:t>
                      </a:r>
                      <a:endParaRPr lang="en-US" sz="1600" dirty="0"/>
                    </a:p>
                  </a:txBody>
                  <a:tcPr/>
                </a:tc>
                <a:tc>
                  <a:txBody>
                    <a:bodyPr/>
                    <a:lstStyle/>
                    <a:p>
                      <a:r>
                        <a:rPr lang="en-US" sz="1600" dirty="0" smtClean="0"/>
                        <a:t>Vs=5.0V, </a:t>
                      </a:r>
                    </a:p>
                    <a:p>
                      <a:r>
                        <a:rPr lang="en-US" sz="1600" dirty="0" smtClean="0"/>
                        <a:t>Ta=-40</a:t>
                      </a:r>
                      <a:r>
                        <a:rPr lang="en-US" sz="1600" dirty="0" smtClean="0">
                          <a:latin typeface="Calibri"/>
                        </a:rPr>
                        <a:t>⁰</a:t>
                      </a:r>
                      <a:r>
                        <a:rPr lang="en-US" sz="1600" dirty="0" smtClean="0"/>
                        <a:t>C to 125</a:t>
                      </a:r>
                      <a:r>
                        <a:rPr lang="en-US" sz="1600" dirty="0" smtClean="0">
                          <a:latin typeface="Calibri"/>
                        </a:rPr>
                        <a:t>⁰</a:t>
                      </a:r>
                      <a:r>
                        <a:rPr lang="en-US" sz="1600" dirty="0" smtClean="0"/>
                        <a:t>C</a:t>
                      </a:r>
                      <a:endParaRPr lang="en-US" sz="1600" dirty="0"/>
                    </a:p>
                  </a:txBody>
                  <a:tcPr/>
                </a:tc>
                <a:tc>
                  <a:txBody>
                    <a:bodyPr/>
                    <a:lstStyle/>
                    <a:p>
                      <a:endParaRPr lang="en-US" sz="1600" dirty="0"/>
                    </a:p>
                  </a:txBody>
                  <a:tcPr/>
                </a:tc>
                <a:tc>
                  <a:txBody>
                    <a:bodyPr/>
                    <a:lstStyle/>
                    <a:p>
                      <a:pPr algn="ctr"/>
                      <a:r>
                        <a:rPr lang="en-US" sz="1600" dirty="0" smtClean="0"/>
                        <a:t>65</a:t>
                      </a:r>
                      <a:endParaRPr lang="en-US" sz="1600" dirty="0"/>
                    </a:p>
                  </a:txBody>
                  <a:tcPr/>
                </a:tc>
                <a:tc>
                  <a:txBody>
                    <a:bodyPr/>
                    <a:lstStyle/>
                    <a:p>
                      <a:pPr algn="ctr"/>
                      <a:r>
                        <a:rPr lang="en-US" sz="1600" dirty="0" smtClean="0"/>
                        <a:t>90</a:t>
                      </a:r>
                      <a:endParaRPr lang="en-US" sz="1600" dirty="0"/>
                    </a:p>
                  </a:txBody>
                  <a:tcPr/>
                </a:tc>
                <a:tc>
                  <a:txBody>
                    <a:bodyPr/>
                    <a:lstStyle/>
                    <a:p>
                      <a:pPr algn="ctr"/>
                      <a:r>
                        <a:rPr lang="en-US" sz="1600" dirty="0" smtClean="0"/>
                        <a:t>µA</a:t>
                      </a:r>
                      <a:endParaRPr lang="en-US" sz="1600"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375461722"/>
              </p:ext>
            </p:extLst>
          </p:nvPr>
        </p:nvGraphicFramePr>
        <p:xfrm>
          <a:off x="6172200" y="5943600"/>
          <a:ext cx="8229599" cy="1112520"/>
        </p:xfrm>
        <a:graphic>
          <a:graphicData uri="http://schemas.openxmlformats.org/drawingml/2006/table">
            <a:tbl>
              <a:tblPr firstRow="1" bandRow="1">
                <a:tableStyleId>{5C22544A-7EE6-4342-B048-85BDC9FD1C3A}</a:tableStyleId>
              </a:tblPr>
              <a:tblGrid>
                <a:gridCol w="685800"/>
                <a:gridCol w="2438400"/>
                <a:gridCol w="2286000"/>
                <a:gridCol w="685800"/>
                <a:gridCol w="685800"/>
                <a:gridCol w="762000"/>
                <a:gridCol w="685799"/>
              </a:tblGrid>
              <a:tr h="370840">
                <a:tc gridSpan="2">
                  <a:txBody>
                    <a:bodyPr/>
                    <a:lstStyle/>
                    <a:p>
                      <a:r>
                        <a:rPr lang="en-US" sz="1600" dirty="0" smtClean="0"/>
                        <a:t>LPV811 Parameter</a:t>
                      </a:r>
                      <a:endParaRPr lang="en-US" sz="1600" dirty="0"/>
                    </a:p>
                  </a:txBody>
                  <a:tcPr/>
                </a:tc>
                <a:tc hMerge="1">
                  <a:txBody>
                    <a:bodyPr/>
                    <a:lstStyle/>
                    <a:p>
                      <a:endParaRPr lang="en-US" dirty="0"/>
                    </a:p>
                  </a:txBody>
                  <a:tcPr/>
                </a:tc>
                <a:tc>
                  <a:txBody>
                    <a:bodyPr/>
                    <a:lstStyle/>
                    <a:p>
                      <a:r>
                        <a:rPr lang="en-US" sz="1600" dirty="0" smtClean="0"/>
                        <a:t>Test Conditions</a:t>
                      </a:r>
                      <a:endParaRPr lang="en-US" sz="1600" dirty="0"/>
                    </a:p>
                  </a:txBody>
                  <a:tcPr/>
                </a:tc>
                <a:tc>
                  <a:txBody>
                    <a:bodyPr/>
                    <a:lstStyle/>
                    <a:p>
                      <a:r>
                        <a:rPr lang="en-US" sz="1600" dirty="0" smtClean="0"/>
                        <a:t>MIN</a:t>
                      </a:r>
                      <a:endParaRPr lang="en-US" sz="1600" dirty="0"/>
                    </a:p>
                  </a:txBody>
                  <a:tcPr/>
                </a:tc>
                <a:tc>
                  <a:txBody>
                    <a:bodyPr/>
                    <a:lstStyle/>
                    <a:p>
                      <a:r>
                        <a:rPr lang="en-US" sz="1600" dirty="0" smtClean="0"/>
                        <a:t>TYP</a:t>
                      </a:r>
                      <a:endParaRPr lang="en-US" sz="1600" dirty="0"/>
                    </a:p>
                  </a:txBody>
                  <a:tcPr/>
                </a:tc>
                <a:tc>
                  <a:txBody>
                    <a:bodyPr/>
                    <a:lstStyle/>
                    <a:p>
                      <a:r>
                        <a:rPr lang="en-US" sz="1600" dirty="0" smtClean="0"/>
                        <a:t>MAX</a:t>
                      </a:r>
                      <a:endParaRPr lang="en-US" sz="1600" dirty="0"/>
                    </a:p>
                  </a:txBody>
                  <a:tcPr/>
                </a:tc>
                <a:tc>
                  <a:txBody>
                    <a:bodyPr/>
                    <a:lstStyle/>
                    <a:p>
                      <a:r>
                        <a:rPr lang="en-US" sz="1600" dirty="0" smtClean="0"/>
                        <a:t>UNIT</a:t>
                      </a:r>
                      <a:endParaRPr lang="en-US" sz="1600" dirty="0"/>
                    </a:p>
                  </a:txBody>
                  <a:tcPr/>
                </a:tc>
              </a:tr>
              <a:tr h="370840">
                <a:tc>
                  <a:txBody>
                    <a:bodyPr/>
                    <a:lstStyle/>
                    <a:p>
                      <a:r>
                        <a:rPr lang="en-US" sz="1600" dirty="0" smtClean="0"/>
                        <a:t>GBP</a:t>
                      </a:r>
                      <a:endParaRPr lang="en-US" sz="1600" dirty="0"/>
                    </a:p>
                  </a:txBody>
                  <a:tcPr/>
                </a:tc>
                <a:tc>
                  <a:txBody>
                    <a:bodyPr/>
                    <a:lstStyle/>
                    <a:p>
                      <a:r>
                        <a:rPr lang="en-US" sz="1600" dirty="0" smtClean="0"/>
                        <a:t>Gain</a:t>
                      </a:r>
                      <a:r>
                        <a:rPr lang="en-US" sz="1600" baseline="0" dirty="0" smtClean="0"/>
                        <a:t> Bandwidth Product</a:t>
                      </a:r>
                      <a:endParaRPr lang="en-US" sz="1600" dirty="0"/>
                    </a:p>
                  </a:txBody>
                  <a:tcPr/>
                </a:tc>
                <a:tc>
                  <a:txBody>
                    <a:bodyPr/>
                    <a:lstStyle/>
                    <a:p>
                      <a:r>
                        <a:rPr lang="en-US" sz="1600" dirty="0" smtClean="0"/>
                        <a:t>Unity gain</a:t>
                      </a:r>
                      <a:endParaRPr lang="en-US" sz="1600" dirty="0"/>
                    </a:p>
                  </a:txBody>
                  <a:tcPr/>
                </a:tc>
                <a:tc>
                  <a:txBody>
                    <a:bodyPr/>
                    <a:lstStyle/>
                    <a:p>
                      <a:endParaRPr lang="en-US" sz="1600" dirty="0"/>
                    </a:p>
                  </a:txBody>
                  <a:tcPr/>
                </a:tc>
                <a:tc>
                  <a:txBody>
                    <a:bodyPr/>
                    <a:lstStyle/>
                    <a:p>
                      <a:pPr algn="ctr"/>
                      <a:r>
                        <a:rPr lang="en-US" sz="1600" dirty="0" smtClean="0"/>
                        <a:t>8</a:t>
                      </a:r>
                      <a:endParaRPr lang="en-US" sz="1600" dirty="0"/>
                    </a:p>
                  </a:txBody>
                  <a:tcPr/>
                </a:tc>
                <a:tc>
                  <a:txBody>
                    <a:bodyPr/>
                    <a:lstStyle/>
                    <a:p>
                      <a:pPr algn="ctr"/>
                      <a:endParaRPr lang="en-US" sz="1600"/>
                    </a:p>
                  </a:txBody>
                  <a:tcPr/>
                </a:tc>
                <a:tc>
                  <a:txBody>
                    <a:bodyPr/>
                    <a:lstStyle/>
                    <a:p>
                      <a:pPr algn="ctr"/>
                      <a:r>
                        <a:rPr lang="en-US" sz="1600" dirty="0" smtClean="0"/>
                        <a:t>kHz</a:t>
                      </a:r>
                      <a:endParaRPr lang="en-US" sz="1600" dirty="0"/>
                    </a:p>
                  </a:txBody>
                  <a:tcPr/>
                </a:tc>
              </a:tr>
              <a:tr h="370840">
                <a:tc>
                  <a:txBody>
                    <a:bodyPr/>
                    <a:lstStyle/>
                    <a:p>
                      <a:r>
                        <a:rPr lang="en-US" sz="1600" dirty="0" smtClean="0"/>
                        <a:t>I</a:t>
                      </a:r>
                      <a:r>
                        <a:rPr lang="en-US" sz="1600" baseline="-25000" dirty="0" smtClean="0"/>
                        <a:t>Q</a:t>
                      </a:r>
                      <a:endParaRPr lang="en-US" sz="1600" baseline="-25000" dirty="0"/>
                    </a:p>
                  </a:txBody>
                  <a:tcPr/>
                </a:tc>
                <a:tc>
                  <a:txBody>
                    <a:bodyPr/>
                    <a:lstStyle/>
                    <a:p>
                      <a:r>
                        <a:rPr lang="en-US" sz="1600" dirty="0" smtClean="0"/>
                        <a:t>Quiescent</a:t>
                      </a:r>
                      <a:r>
                        <a:rPr lang="en-US" sz="1600" baseline="0" dirty="0" smtClean="0"/>
                        <a:t> current</a:t>
                      </a:r>
                      <a:endParaRPr lang="en-US" sz="1600" dirty="0"/>
                    </a:p>
                  </a:txBody>
                  <a:tcPr/>
                </a:tc>
                <a:tc>
                  <a:txBody>
                    <a:bodyPr/>
                    <a:lstStyle/>
                    <a:p>
                      <a:r>
                        <a:rPr lang="en-US" sz="1600" dirty="0" smtClean="0"/>
                        <a:t>Vs=3.3V, Ta=25</a:t>
                      </a:r>
                      <a:r>
                        <a:rPr lang="en-US" sz="1600" dirty="0" smtClean="0">
                          <a:latin typeface="Calibri"/>
                        </a:rPr>
                        <a:t>⁰</a:t>
                      </a:r>
                      <a:r>
                        <a:rPr lang="en-US" sz="1600" dirty="0" smtClean="0"/>
                        <a:t>C</a:t>
                      </a:r>
                      <a:endParaRPr lang="en-US" sz="1600" dirty="0"/>
                    </a:p>
                  </a:txBody>
                  <a:tcPr/>
                </a:tc>
                <a:tc>
                  <a:txBody>
                    <a:bodyPr/>
                    <a:lstStyle/>
                    <a:p>
                      <a:endParaRPr lang="en-US" sz="1600" dirty="0"/>
                    </a:p>
                  </a:txBody>
                  <a:tcPr/>
                </a:tc>
                <a:tc>
                  <a:txBody>
                    <a:bodyPr/>
                    <a:lstStyle/>
                    <a:p>
                      <a:pPr algn="ctr"/>
                      <a:r>
                        <a:rPr lang="en-US" sz="1600" dirty="0" smtClean="0"/>
                        <a:t>450</a:t>
                      </a:r>
                      <a:endParaRPr lang="en-US" sz="1600" dirty="0"/>
                    </a:p>
                  </a:txBody>
                  <a:tcPr/>
                </a:tc>
                <a:tc>
                  <a:txBody>
                    <a:bodyPr/>
                    <a:lstStyle/>
                    <a:p>
                      <a:pPr algn="ctr"/>
                      <a:r>
                        <a:rPr lang="en-US" sz="1600" dirty="0" smtClean="0"/>
                        <a:t>540</a:t>
                      </a:r>
                      <a:endParaRPr lang="en-US" sz="1600" dirty="0"/>
                    </a:p>
                  </a:txBody>
                  <a:tcPr/>
                </a:tc>
                <a:tc>
                  <a:txBody>
                    <a:bodyPr/>
                    <a:lstStyle/>
                    <a:p>
                      <a:pPr algn="ctr"/>
                      <a:r>
                        <a:rPr lang="en-US" sz="1600" dirty="0" err="1" smtClean="0"/>
                        <a:t>nA</a:t>
                      </a:r>
                      <a:endParaRPr lang="en-US" sz="1600" dirty="0"/>
                    </a:p>
                  </a:txBody>
                  <a:tcPr/>
                </a:tc>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97472848"/>
              </p:ext>
            </p:extLst>
          </p:nvPr>
        </p:nvGraphicFramePr>
        <p:xfrm>
          <a:off x="381000" y="1042387"/>
          <a:ext cx="5559638" cy="6272813"/>
        </p:xfrm>
        <a:graphic>
          <a:graphicData uri="http://schemas.openxmlformats.org/presentationml/2006/ole">
            <mc:AlternateContent xmlns:mc="http://schemas.openxmlformats.org/markup-compatibility/2006">
              <mc:Choice xmlns:v="urn:schemas-microsoft-com:vml" Requires="v">
                <p:oleObj spid="_x0000_s24579" name="Visio" r:id="rId5" imgW="6972239" imgH="7772328" progId="Visio.Drawing.15">
                  <p:embed/>
                </p:oleObj>
              </mc:Choice>
              <mc:Fallback>
                <p:oleObj name="Visio" r:id="rId5" imgW="6972239" imgH="7772328" progId="Visio.Drawing.15">
                  <p:embed/>
                  <p:pic>
                    <p:nvPicPr>
                      <p:cNvPr id="0" name=""/>
                      <p:cNvPicPr/>
                      <p:nvPr/>
                    </p:nvPicPr>
                    <p:blipFill>
                      <a:blip r:embed="rId6"/>
                      <a:stretch>
                        <a:fillRect/>
                      </a:stretch>
                    </p:blipFill>
                    <p:spPr>
                      <a:xfrm>
                        <a:off x="381000" y="1042387"/>
                        <a:ext cx="5559638" cy="6272813"/>
                      </a:xfrm>
                      <a:prstGeom prst="rect">
                        <a:avLst/>
                      </a:prstGeom>
                    </p:spPr>
                  </p:pic>
                </p:oleObj>
              </mc:Fallback>
            </mc:AlternateContent>
          </a:graphicData>
        </a:graphic>
      </p:graphicFrame>
    </p:spTree>
    <p:extLst>
      <p:ext uri="{BB962C8B-B14F-4D97-AF65-F5344CB8AC3E}">
        <p14:creationId xmlns:p14="http://schemas.microsoft.com/office/powerpoint/2010/main" val="6249990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Acquisition Phase vs. Conversion Phase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2</a:t>
            </a:fld>
            <a:endParaRPr 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550342209"/>
              </p:ext>
            </p:extLst>
          </p:nvPr>
        </p:nvGraphicFramePr>
        <p:xfrm>
          <a:off x="1599009" y="1055715"/>
          <a:ext cx="11432382" cy="6651568"/>
        </p:xfrm>
        <a:graphic>
          <a:graphicData uri="http://schemas.openxmlformats.org/presentationml/2006/ole">
            <mc:AlternateContent xmlns:mc="http://schemas.openxmlformats.org/markup-compatibility/2006">
              <mc:Choice xmlns:v="urn:schemas-microsoft-com:vml" Requires="v">
                <p:oleObj spid="_x0000_s1777" name="Visio" r:id="rId5" imgW="7343834" imgH="4276657" progId="Visio.Drawing.15">
                  <p:embed/>
                </p:oleObj>
              </mc:Choice>
              <mc:Fallback>
                <p:oleObj name="Visio" r:id="rId5" imgW="7343834" imgH="4276657" progId="Visio.Drawing.15">
                  <p:embed/>
                  <p:pic>
                    <p:nvPicPr>
                      <p:cNvPr id="0" name=""/>
                      <p:cNvPicPr/>
                      <p:nvPr/>
                    </p:nvPicPr>
                    <p:blipFill>
                      <a:blip r:embed="rId6"/>
                      <a:stretch>
                        <a:fillRect/>
                      </a:stretch>
                    </p:blipFill>
                    <p:spPr>
                      <a:xfrm>
                        <a:off x="1599009" y="1055715"/>
                        <a:ext cx="11432382" cy="6651568"/>
                      </a:xfrm>
                      <a:prstGeom prst="rect">
                        <a:avLst/>
                      </a:prstGeom>
                    </p:spPr>
                  </p:pic>
                </p:oleObj>
              </mc:Fallback>
            </mc:AlternateContent>
          </a:graphicData>
        </a:graphic>
      </p:graphicFrame>
    </p:spTree>
    <p:extLst>
      <p:ext uri="{BB962C8B-B14F-4D97-AF65-F5344CB8AC3E}">
        <p14:creationId xmlns:p14="http://schemas.microsoft.com/office/powerpoint/2010/main" val="32562619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Expected results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20</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4133520492"/>
              </p:ext>
            </p:extLst>
          </p:nvPr>
        </p:nvGraphicFramePr>
        <p:xfrm>
          <a:off x="457200" y="990600"/>
          <a:ext cx="11430001" cy="3566160"/>
        </p:xfrm>
        <a:graphic>
          <a:graphicData uri="http://schemas.openxmlformats.org/drawingml/2006/table">
            <a:tbl>
              <a:tblPr firstRow="1" bandRow="1">
                <a:tableStyleId>{5C22544A-7EE6-4342-B048-85BDC9FD1C3A}</a:tableStyleId>
              </a:tblPr>
              <a:tblGrid>
                <a:gridCol w="1665492"/>
                <a:gridCol w="1625063"/>
                <a:gridCol w="1495706"/>
                <a:gridCol w="1659416"/>
                <a:gridCol w="1659416"/>
                <a:gridCol w="1659416"/>
                <a:gridCol w="1665492"/>
              </a:tblGrid>
              <a:tr h="370840">
                <a:tc>
                  <a:txBody>
                    <a:bodyPr/>
                    <a:lstStyle/>
                    <a:p>
                      <a:r>
                        <a:rPr lang="en-US" dirty="0" smtClean="0"/>
                        <a:t>Amp</a:t>
                      </a:r>
                      <a:endParaRPr lang="en-US" dirty="0"/>
                    </a:p>
                  </a:txBody>
                  <a:tcPr/>
                </a:tc>
                <a:tc>
                  <a:txBody>
                    <a:bodyPr/>
                    <a:lstStyle/>
                    <a:p>
                      <a:r>
                        <a:rPr lang="en-US" dirty="0" smtClean="0"/>
                        <a:t>Sampling Rate</a:t>
                      </a:r>
                      <a:endParaRPr lang="en-US" dirty="0"/>
                    </a:p>
                  </a:txBody>
                  <a:tcPr/>
                </a:tc>
                <a:tc>
                  <a:txBody>
                    <a:bodyPr/>
                    <a:lstStyle/>
                    <a:p>
                      <a:r>
                        <a:rPr lang="en-US" dirty="0" err="1" smtClean="0"/>
                        <a:t>I</a:t>
                      </a:r>
                      <a:r>
                        <a:rPr lang="en-US" baseline="-25000" dirty="0" err="1" smtClean="0"/>
                        <a:t>Q_Amp</a:t>
                      </a:r>
                      <a:endParaRPr lang="en-US" baseline="-25000" dirty="0" smtClean="0"/>
                    </a:p>
                    <a:p>
                      <a:r>
                        <a:rPr lang="en-US" baseline="0" dirty="0" smtClean="0"/>
                        <a:t>(µA) Max</a:t>
                      </a:r>
                    </a:p>
                  </a:txBody>
                  <a:tcPr/>
                </a:tc>
                <a:tc>
                  <a:txBody>
                    <a:bodyPr/>
                    <a:lstStyle/>
                    <a:p>
                      <a:r>
                        <a:rPr lang="en-US" dirty="0" smtClean="0"/>
                        <a:t>P</a:t>
                      </a:r>
                      <a:r>
                        <a:rPr lang="en-US" baseline="-25000" dirty="0" smtClean="0"/>
                        <a:t>DVDD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 Max</a:t>
                      </a:r>
                    </a:p>
                  </a:txBody>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P</a:t>
                      </a:r>
                      <a:r>
                        <a:rPr lang="en-US" baseline="-25000" dirty="0" smtClean="0"/>
                        <a:t>AVDD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 Max</a:t>
                      </a:r>
                    </a:p>
                  </a:txBody>
                  <a:tcPr/>
                </a:tc>
                <a:tc>
                  <a:txBody>
                    <a:bodyPr/>
                    <a:lstStyle/>
                    <a:p>
                      <a:r>
                        <a:rPr lang="en-US" dirty="0" err="1" smtClean="0"/>
                        <a:t>P</a:t>
                      </a:r>
                      <a:r>
                        <a:rPr lang="en-US" baseline="-25000" dirty="0" err="1" smtClean="0"/>
                        <a:t>Q_Amp</a:t>
                      </a:r>
                      <a:endParaRPr lang="en-US" baseline="-25000" dirty="0" smtClean="0"/>
                    </a:p>
                    <a:p>
                      <a:r>
                        <a:rPr lang="en-US" baseline="0" dirty="0" smtClean="0"/>
                        <a:t>(µW) Max</a:t>
                      </a:r>
                      <a:endParaRPr lang="en-US" baseline="0" dirty="0"/>
                    </a:p>
                  </a:txBody>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P</a:t>
                      </a:r>
                      <a:r>
                        <a:rPr lang="en-US" baseline="-25000" dirty="0" smtClean="0"/>
                        <a:t>TOTAL</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 Max</a:t>
                      </a:r>
                    </a:p>
                  </a:txBody>
                  <a:tcPr/>
                </a:tc>
              </a:tr>
              <a:tr h="370840">
                <a:tc>
                  <a:txBody>
                    <a:bodyPr/>
                    <a:lstStyle/>
                    <a:p>
                      <a:r>
                        <a:rPr lang="en-US" dirty="0" smtClean="0"/>
                        <a:t>OPA320</a:t>
                      </a:r>
                      <a:endParaRPr lang="en-US" dirty="0"/>
                    </a:p>
                  </a:txBody>
                  <a:tcPr/>
                </a:tc>
                <a:tc>
                  <a:txBody>
                    <a:bodyPr/>
                    <a:lstStyle/>
                    <a:p>
                      <a:r>
                        <a:rPr lang="en-US" dirty="0" smtClean="0"/>
                        <a:t>1M</a:t>
                      </a:r>
                      <a:endParaRPr lang="en-US" dirty="0"/>
                    </a:p>
                  </a:txBody>
                  <a:tcPr/>
                </a:tc>
                <a:tc>
                  <a:txBody>
                    <a:bodyPr/>
                    <a:lstStyle/>
                    <a:p>
                      <a:r>
                        <a:rPr lang="en-US" dirty="0" smtClean="0"/>
                        <a:t>1,750</a:t>
                      </a:r>
                      <a:endParaRPr lang="en-US" dirty="0"/>
                    </a:p>
                  </a:txBody>
                  <a:tcPr/>
                </a:tc>
                <a:tc>
                  <a:txBody>
                    <a:bodyPr/>
                    <a:lstStyle/>
                    <a:p>
                      <a:pPr algn="r" fontAlgn="b"/>
                      <a:r>
                        <a:rPr lang="en-US" sz="2400" b="0" i="0" u="none" strike="noStrike" dirty="0">
                          <a:solidFill>
                            <a:srgbClr val="000000"/>
                          </a:solidFill>
                          <a:effectLst/>
                          <a:latin typeface="+mj-lt"/>
                        </a:rPr>
                        <a:t>1306.80</a:t>
                      </a:r>
                    </a:p>
                  </a:txBody>
                  <a:tcPr marL="7620" marR="7620" marT="7620" marB="0" anchor="b"/>
                </a:tc>
                <a:tc>
                  <a:txBody>
                    <a:bodyPr/>
                    <a:lstStyle/>
                    <a:p>
                      <a:pPr algn="r" fontAlgn="b"/>
                      <a:r>
                        <a:rPr lang="en-US" sz="2400" b="0" i="0" u="none" strike="noStrike" dirty="0">
                          <a:solidFill>
                            <a:srgbClr val="000000"/>
                          </a:solidFill>
                          <a:effectLst/>
                          <a:latin typeface="+mj-lt"/>
                        </a:rPr>
                        <a:t>690.00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9871.80</a:t>
                      </a:r>
                    </a:p>
                  </a:txBody>
                  <a:tcPr marL="7620" marR="7620" marT="7620" marB="0" anchor="b"/>
                </a:tc>
              </a:tr>
              <a:tr h="370840">
                <a:tc>
                  <a:txBody>
                    <a:bodyPr/>
                    <a:lstStyle/>
                    <a:p>
                      <a:r>
                        <a:rPr lang="en-US" dirty="0" smtClean="0"/>
                        <a:t>OPA320</a:t>
                      </a:r>
                      <a:endParaRPr lang="en-US" dirty="0"/>
                    </a:p>
                  </a:txBody>
                  <a:tcPr/>
                </a:tc>
                <a:tc>
                  <a:txBody>
                    <a:bodyPr/>
                    <a:lstStyle/>
                    <a:p>
                      <a:r>
                        <a:rPr lang="en-US" dirty="0" smtClean="0"/>
                        <a:t>500k</a:t>
                      </a:r>
                      <a:endParaRPr lang="en-US" dirty="0"/>
                    </a:p>
                  </a:txBody>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1,750</a:t>
                      </a:r>
                    </a:p>
                  </a:txBody>
                  <a:tcPr/>
                </a:tc>
                <a:tc>
                  <a:txBody>
                    <a:bodyPr/>
                    <a:lstStyle/>
                    <a:p>
                      <a:pPr algn="r" fontAlgn="b"/>
                      <a:r>
                        <a:rPr lang="en-US" sz="2400" b="0" i="0" u="none" strike="noStrike" dirty="0">
                          <a:solidFill>
                            <a:srgbClr val="000000"/>
                          </a:solidFill>
                          <a:effectLst/>
                          <a:latin typeface="+mj-lt"/>
                        </a:rPr>
                        <a:t>653.40</a:t>
                      </a:r>
                    </a:p>
                  </a:txBody>
                  <a:tcPr marL="7620" marR="7620" marT="7620" marB="0" anchor="b"/>
                </a:tc>
                <a:tc>
                  <a:txBody>
                    <a:bodyPr/>
                    <a:lstStyle/>
                    <a:p>
                      <a:pPr algn="r" fontAlgn="b"/>
                      <a:r>
                        <a:rPr lang="en-US" sz="2400" b="0" i="0" u="none" strike="noStrike" dirty="0">
                          <a:solidFill>
                            <a:srgbClr val="000000"/>
                          </a:solidFill>
                          <a:effectLst/>
                          <a:latin typeface="+mj-lt"/>
                        </a:rPr>
                        <a:t>345.00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8873.40</a:t>
                      </a:r>
                    </a:p>
                  </a:txBody>
                  <a:tcPr marL="7620" marR="7620" marT="7620" marB="0" anchor="b"/>
                </a:tc>
              </a:tr>
              <a:tr h="370840">
                <a:tc>
                  <a:txBody>
                    <a:bodyPr/>
                    <a:lstStyle/>
                    <a:p>
                      <a:r>
                        <a:rPr lang="en-US" dirty="0" smtClean="0"/>
                        <a:t>TLV313</a:t>
                      </a:r>
                      <a:endParaRPr lang="en-US" dirty="0"/>
                    </a:p>
                  </a:txBody>
                  <a:tcPr/>
                </a:tc>
                <a:tc>
                  <a:txBody>
                    <a:bodyPr/>
                    <a:lstStyle/>
                    <a:p>
                      <a:r>
                        <a:rPr lang="en-US" dirty="0" smtClean="0"/>
                        <a:t>100k</a:t>
                      </a:r>
                      <a:endParaRPr lang="en-US" dirty="0"/>
                    </a:p>
                  </a:txBody>
                  <a:tcPr/>
                </a:tc>
                <a:tc>
                  <a:txBody>
                    <a:bodyPr/>
                    <a:lstStyle/>
                    <a:p>
                      <a:r>
                        <a:rPr lang="en-US" dirty="0" smtClean="0"/>
                        <a:t>90</a:t>
                      </a:r>
                      <a:endParaRPr lang="en-US" dirty="0"/>
                    </a:p>
                  </a:txBody>
                  <a:tcPr/>
                </a:tc>
                <a:tc>
                  <a:txBody>
                    <a:bodyPr/>
                    <a:lstStyle/>
                    <a:p>
                      <a:pPr algn="r" fontAlgn="b"/>
                      <a:r>
                        <a:rPr lang="en-US" sz="2400" b="0" i="0" u="none" strike="noStrike" dirty="0">
                          <a:solidFill>
                            <a:srgbClr val="000000"/>
                          </a:solidFill>
                          <a:effectLst/>
                          <a:latin typeface="+mj-lt"/>
                        </a:rPr>
                        <a:t>130.68</a:t>
                      </a:r>
                    </a:p>
                  </a:txBody>
                  <a:tcPr marL="7620" marR="7620" marT="7620" marB="0" anchor="b"/>
                </a:tc>
                <a:tc>
                  <a:txBody>
                    <a:bodyPr/>
                    <a:lstStyle/>
                    <a:p>
                      <a:pPr algn="r" fontAlgn="b"/>
                      <a:r>
                        <a:rPr lang="en-US" sz="2400" b="0" i="0" u="none" strike="noStrike" dirty="0">
                          <a:solidFill>
                            <a:srgbClr val="000000"/>
                          </a:solidFill>
                          <a:effectLst/>
                          <a:latin typeface="+mj-lt"/>
                        </a:rPr>
                        <a:t>69.00</a:t>
                      </a:r>
                    </a:p>
                  </a:txBody>
                  <a:tcPr marL="7620" marR="7620" marT="7620" marB="0" anchor="b"/>
                </a:tc>
                <a:tc>
                  <a:txBody>
                    <a:bodyPr/>
                    <a:lstStyle/>
                    <a:p>
                      <a:pPr algn="r" fontAlgn="b"/>
                      <a:r>
                        <a:rPr lang="en-US" sz="2400" b="0" i="0" u="none" strike="noStrike">
                          <a:solidFill>
                            <a:srgbClr val="000000"/>
                          </a:solidFill>
                          <a:effectLst/>
                          <a:latin typeface="+mj-lt"/>
                        </a:rPr>
                        <a:t>405.00</a:t>
                      </a:r>
                    </a:p>
                  </a:txBody>
                  <a:tcPr marL="7620" marR="7620" marT="7620" marB="0" anchor="b"/>
                </a:tc>
                <a:tc>
                  <a:txBody>
                    <a:bodyPr/>
                    <a:lstStyle/>
                    <a:p>
                      <a:pPr algn="r" fontAlgn="b"/>
                      <a:r>
                        <a:rPr lang="en-US" sz="2400" b="0" i="0" u="none" strike="noStrike">
                          <a:solidFill>
                            <a:srgbClr val="000000"/>
                          </a:solidFill>
                          <a:effectLst/>
                          <a:latin typeface="+mj-lt"/>
                        </a:rPr>
                        <a:t>604.68</a:t>
                      </a:r>
                    </a:p>
                  </a:txBody>
                  <a:tcPr marL="7620" marR="7620" marT="7620" marB="0" anchor="b"/>
                </a:tc>
              </a:tr>
              <a:tr h="370840">
                <a:tc>
                  <a:txBody>
                    <a:bodyPr/>
                    <a:lstStyle/>
                    <a:p>
                      <a:r>
                        <a:rPr lang="en-US" dirty="0" smtClean="0"/>
                        <a:t>TLV313</a:t>
                      </a:r>
                      <a:endParaRPr lang="en-US" dirty="0"/>
                    </a:p>
                  </a:txBody>
                  <a:tcPr/>
                </a:tc>
                <a:tc>
                  <a:txBody>
                    <a:bodyPr/>
                    <a:lstStyle/>
                    <a:p>
                      <a:r>
                        <a:rPr lang="en-US" dirty="0" smtClean="0"/>
                        <a:t>10k</a:t>
                      </a:r>
                      <a:endParaRPr lang="en-US" dirty="0"/>
                    </a:p>
                  </a:txBody>
                  <a:tcPr/>
                </a:tc>
                <a:tc>
                  <a:txBody>
                    <a:bodyPr/>
                    <a:lstStyle/>
                    <a:p>
                      <a:r>
                        <a:rPr lang="en-US" dirty="0" smtClean="0"/>
                        <a:t>90</a:t>
                      </a:r>
                      <a:endParaRPr lang="en-US" dirty="0"/>
                    </a:p>
                  </a:txBody>
                  <a:tcPr/>
                </a:tc>
                <a:tc>
                  <a:txBody>
                    <a:bodyPr/>
                    <a:lstStyle/>
                    <a:p>
                      <a:pPr algn="r" fontAlgn="b"/>
                      <a:r>
                        <a:rPr lang="en-US" sz="2400" b="0" i="0" u="none" strike="noStrike" dirty="0">
                          <a:solidFill>
                            <a:srgbClr val="000000"/>
                          </a:solidFill>
                          <a:effectLst/>
                          <a:latin typeface="+mj-lt"/>
                        </a:rPr>
                        <a:t>13.07</a:t>
                      </a:r>
                    </a:p>
                  </a:txBody>
                  <a:tcPr marL="7620" marR="7620" marT="7620" marB="0" anchor="b"/>
                </a:tc>
                <a:tc>
                  <a:txBody>
                    <a:bodyPr/>
                    <a:lstStyle/>
                    <a:p>
                      <a:pPr algn="r" fontAlgn="b"/>
                      <a:r>
                        <a:rPr lang="en-US" sz="2400" b="0" i="0" u="none" strike="noStrike" dirty="0">
                          <a:solidFill>
                            <a:srgbClr val="000000"/>
                          </a:solidFill>
                          <a:effectLst/>
                          <a:latin typeface="+mj-lt"/>
                        </a:rPr>
                        <a:t>6.90</a:t>
                      </a:r>
                    </a:p>
                  </a:txBody>
                  <a:tcPr marL="7620" marR="7620" marT="7620" marB="0" anchor="b"/>
                </a:tc>
                <a:tc>
                  <a:txBody>
                    <a:bodyPr/>
                    <a:lstStyle/>
                    <a:p>
                      <a:pPr algn="r" fontAlgn="b"/>
                      <a:r>
                        <a:rPr lang="en-US" sz="2400" b="0" i="0" u="none" strike="noStrike" dirty="0">
                          <a:solidFill>
                            <a:srgbClr val="000000"/>
                          </a:solidFill>
                          <a:effectLst/>
                          <a:latin typeface="+mj-lt"/>
                        </a:rPr>
                        <a:t>405.00</a:t>
                      </a:r>
                    </a:p>
                  </a:txBody>
                  <a:tcPr marL="7620" marR="7620" marT="7620" marB="0" anchor="b"/>
                </a:tc>
                <a:tc>
                  <a:txBody>
                    <a:bodyPr/>
                    <a:lstStyle/>
                    <a:p>
                      <a:pPr algn="r" fontAlgn="b"/>
                      <a:r>
                        <a:rPr lang="en-US" sz="2400" b="0" i="0" u="none" strike="noStrike" dirty="0">
                          <a:solidFill>
                            <a:srgbClr val="000000"/>
                          </a:solidFill>
                          <a:effectLst/>
                          <a:latin typeface="+mj-lt"/>
                        </a:rPr>
                        <a:t>424.97</a:t>
                      </a:r>
                    </a:p>
                  </a:txBody>
                  <a:tcPr marL="7620" marR="7620" marT="7620" marB="0" anchor="b"/>
                </a:tc>
              </a:tr>
              <a:tr h="370840">
                <a:tc>
                  <a:txBody>
                    <a:bodyPr/>
                    <a:lstStyle/>
                    <a:p>
                      <a:r>
                        <a:rPr lang="en-US" dirty="0" smtClean="0"/>
                        <a:t>LPV811</a:t>
                      </a:r>
                      <a:endParaRPr lang="en-US" dirty="0"/>
                    </a:p>
                  </a:txBody>
                  <a:tcPr/>
                </a:tc>
                <a:tc>
                  <a:txBody>
                    <a:bodyPr/>
                    <a:lstStyle/>
                    <a:p>
                      <a:r>
                        <a:rPr lang="en-US" dirty="0" smtClean="0"/>
                        <a:t>1k</a:t>
                      </a:r>
                      <a:endParaRPr lang="en-US" dirty="0"/>
                    </a:p>
                  </a:txBody>
                  <a:tcPr/>
                </a:tc>
                <a:tc>
                  <a:txBody>
                    <a:bodyPr/>
                    <a:lstStyle/>
                    <a:p>
                      <a:r>
                        <a:rPr lang="en-US" dirty="0" smtClean="0"/>
                        <a:t>0.54</a:t>
                      </a:r>
                      <a:endParaRPr lang="en-US" dirty="0"/>
                    </a:p>
                  </a:txBody>
                  <a:tcPr/>
                </a:tc>
                <a:tc>
                  <a:txBody>
                    <a:bodyPr/>
                    <a:lstStyle/>
                    <a:p>
                      <a:pPr algn="r" fontAlgn="b"/>
                      <a:r>
                        <a:rPr lang="en-US" sz="2400" b="0" i="0" u="none" strike="noStrike" dirty="0">
                          <a:solidFill>
                            <a:srgbClr val="000000"/>
                          </a:solidFill>
                          <a:effectLst/>
                          <a:latin typeface="+mj-lt"/>
                        </a:rPr>
                        <a:t>1.31</a:t>
                      </a:r>
                    </a:p>
                  </a:txBody>
                  <a:tcPr marL="7620" marR="7620" marT="7620" marB="0" anchor="b"/>
                </a:tc>
                <a:tc>
                  <a:txBody>
                    <a:bodyPr/>
                    <a:lstStyle/>
                    <a:p>
                      <a:pPr algn="r" fontAlgn="b"/>
                      <a:r>
                        <a:rPr lang="en-US" sz="2400" b="0" i="0" u="none" strike="noStrike" dirty="0">
                          <a:solidFill>
                            <a:srgbClr val="000000"/>
                          </a:solidFill>
                          <a:effectLst/>
                          <a:latin typeface="+mj-lt"/>
                        </a:rPr>
                        <a:t>0.69</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4.43</a:t>
                      </a:r>
                    </a:p>
                  </a:txBody>
                  <a:tcPr marL="7620" marR="7620" marT="7620" marB="0" anchor="b"/>
                </a:tc>
              </a:tr>
              <a:tr h="370840">
                <a:tc>
                  <a:txBody>
                    <a:bodyPr/>
                    <a:lstStyle/>
                    <a:p>
                      <a:r>
                        <a:rPr lang="en-US" dirty="0" smtClean="0"/>
                        <a:t>LPV811</a:t>
                      </a:r>
                      <a:endParaRPr lang="en-US" dirty="0"/>
                    </a:p>
                  </a:txBody>
                  <a:tcPr/>
                </a:tc>
                <a:tc>
                  <a:txBody>
                    <a:bodyPr/>
                    <a:lstStyle/>
                    <a:p>
                      <a:r>
                        <a:rPr lang="en-US" dirty="0" smtClean="0"/>
                        <a:t>200</a:t>
                      </a:r>
                      <a:endParaRPr lang="en-US" dirty="0"/>
                    </a:p>
                  </a:txBody>
                  <a:tcPr/>
                </a:tc>
                <a:tc>
                  <a:txBody>
                    <a:bodyPr/>
                    <a:lstStyle/>
                    <a:p>
                      <a:r>
                        <a:rPr lang="en-US" dirty="0" smtClean="0"/>
                        <a:t>0.54</a:t>
                      </a:r>
                      <a:endParaRPr lang="en-US" dirty="0"/>
                    </a:p>
                  </a:txBody>
                  <a:tcPr/>
                </a:tc>
                <a:tc>
                  <a:txBody>
                    <a:bodyPr/>
                    <a:lstStyle/>
                    <a:p>
                      <a:pPr algn="r" fontAlgn="b"/>
                      <a:r>
                        <a:rPr lang="en-US" sz="2400" b="0" i="0" u="none" strike="noStrike" dirty="0">
                          <a:solidFill>
                            <a:srgbClr val="000000"/>
                          </a:solidFill>
                          <a:effectLst/>
                          <a:latin typeface="+mj-lt"/>
                        </a:rPr>
                        <a:t>0.26</a:t>
                      </a:r>
                    </a:p>
                  </a:txBody>
                  <a:tcPr marL="7620" marR="7620" marT="7620" marB="0" anchor="b"/>
                </a:tc>
                <a:tc>
                  <a:txBody>
                    <a:bodyPr/>
                    <a:lstStyle/>
                    <a:p>
                      <a:pPr algn="r" fontAlgn="b"/>
                      <a:r>
                        <a:rPr lang="en-US" sz="2400" b="0" i="0" u="none" strike="noStrike" dirty="0">
                          <a:solidFill>
                            <a:srgbClr val="000000"/>
                          </a:solidFill>
                          <a:effectLst/>
                          <a:latin typeface="+mj-lt"/>
                        </a:rPr>
                        <a:t>0.14</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2.83</a:t>
                      </a:r>
                    </a:p>
                  </a:txBody>
                  <a:tcPr marL="7620" marR="7620" marT="7620" marB="0" anchor="b"/>
                </a:tc>
              </a:tr>
            </a:tbl>
          </a:graphicData>
        </a:graphic>
      </p:graphicFrame>
      <mc:AlternateContent xmlns:mc="http://schemas.openxmlformats.org/markup-compatibility/2006" xmlns:a14="http://schemas.microsoft.com/office/drawing/2010/main">
        <mc:Choice Requires="a14">
          <p:sp>
            <p:nvSpPr>
              <p:cNvPr id="10" name="TextBox 9"/>
              <p:cNvSpPr txBox="1"/>
              <p:nvPr/>
            </p:nvSpPr>
            <p:spPr>
              <a:xfrm>
                <a:off x="410901" y="4724400"/>
                <a:ext cx="13944600" cy="3512885"/>
              </a:xfrm>
              <a:prstGeom prst="rect">
                <a:avLst/>
              </a:prstGeom>
              <a:noFill/>
            </p:spPr>
            <p:txBody>
              <a:bodyPr wrap="square" rtlCol="0">
                <a:spAutoFit/>
              </a:bodyPr>
              <a:lstStyle/>
              <a:p>
                <a:pPr>
                  <a:lnSpc>
                    <a:spcPct val="150000"/>
                  </a:lnSpc>
                </a:pPr>
                <a14:m>
                  <m:oMathPara xmlns:m="http://schemas.openxmlformats.org/officeDocument/2006/math">
                    <m:oMathParaPr>
                      <m:jc m:val="left"/>
                    </m:oMathParaPr>
                    <m:oMath xmlns:m="http://schemas.openxmlformats.org/officeDocument/2006/math">
                      <m:sSub>
                        <m:sSubPr>
                          <m:ctrlPr>
                            <a:rPr lang="en-US" b="0" i="1" smtClean="0">
                              <a:latin typeface="Cambria Math"/>
                            </a:rPr>
                          </m:ctrlPr>
                        </m:sSubPr>
                        <m:e>
                          <m:r>
                            <a:rPr lang="en-US" b="0" i="1" smtClean="0">
                              <a:latin typeface="Cambria Math"/>
                            </a:rPr>
                            <m:t>𝑃</m:t>
                          </m:r>
                        </m:e>
                        <m:sub>
                          <m:r>
                            <a:rPr lang="en-US" b="0" i="1" smtClean="0">
                              <a:latin typeface="Cambria Math"/>
                            </a:rPr>
                            <m:t>𝐷𝑉𝐷𝐷</m:t>
                          </m:r>
                        </m:sub>
                      </m:sSub>
                      <m:r>
                        <a:rPr lang="en-US" b="0" i="1" smtClean="0">
                          <a:latin typeface="Cambria Math"/>
                        </a:rPr>
                        <m:t>=</m:t>
                      </m:r>
                      <m:sSub>
                        <m:sSubPr>
                          <m:ctrlPr>
                            <a:rPr lang="en-US" b="0" i="1" smtClean="0">
                              <a:latin typeface="Cambria Math"/>
                            </a:rPr>
                          </m:ctrlPr>
                        </m:sSubPr>
                        <m:e>
                          <m:r>
                            <a:rPr lang="en-US" b="0" i="1" smtClean="0">
                              <a:latin typeface="Cambria Math"/>
                            </a:rPr>
                            <m:t>𝑉</m:t>
                          </m:r>
                        </m:e>
                        <m:sub>
                          <m:r>
                            <a:rPr lang="en-US" b="0" i="1" smtClean="0">
                              <a:latin typeface="Cambria Math"/>
                            </a:rPr>
                            <m:t>𝐷𝑉𝐷𝐷</m:t>
                          </m:r>
                        </m:sub>
                      </m:sSub>
                      <m:r>
                        <a:rPr lang="en-US" b="0" i="1" smtClean="0">
                          <a:latin typeface="Cambria Math"/>
                          <a:ea typeface="Cambria Math"/>
                        </a:rPr>
                        <m:t>∙(</m:t>
                      </m:r>
                      <m:r>
                        <a:rPr lang="en-US" i="1">
                          <a:latin typeface="Cambria Math"/>
                          <a:ea typeface="Cambria Math"/>
                        </a:rPr>
                        <m:t>𝐶</m:t>
                      </m:r>
                      <m:r>
                        <a:rPr lang="en-US" i="1">
                          <a:latin typeface="Cambria Math"/>
                          <a:ea typeface="Cambria Math"/>
                        </a:rPr>
                        <m:t>∙</m:t>
                      </m:r>
                      <m:r>
                        <a:rPr lang="en-US" i="1">
                          <a:latin typeface="Cambria Math"/>
                          <a:ea typeface="Cambria Math"/>
                        </a:rPr>
                        <m:t>𝑉</m:t>
                      </m:r>
                      <m:r>
                        <a:rPr lang="en-US" i="1">
                          <a:latin typeface="Cambria Math"/>
                          <a:ea typeface="Cambria Math"/>
                        </a:rPr>
                        <m:t>∙</m:t>
                      </m:r>
                      <m:sSub>
                        <m:sSubPr>
                          <m:ctrlPr>
                            <a:rPr lang="en-US" i="1">
                              <a:latin typeface="Cambria Math"/>
                              <a:ea typeface="Cambria Math"/>
                            </a:rPr>
                          </m:ctrlPr>
                        </m:sSubPr>
                        <m:e>
                          <m:r>
                            <a:rPr lang="en-US" i="1">
                              <a:latin typeface="Cambria Math"/>
                              <a:ea typeface="Cambria Math"/>
                            </a:rPr>
                            <m:t>𝑁</m:t>
                          </m:r>
                        </m:e>
                        <m:sub>
                          <m:r>
                            <a:rPr lang="en-US" i="1">
                              <a:latin typeface="Cambria Math"/>
                              <a:ea typeface="Cambria Math"/>
                            </a:rPr>
                            <m:t>𝑏𝑖𝑡𝑠</m:t>
                          </m:r>
                        </m:sub>
                      </m:sSub>
                      <m:r>
                        <a:rPr lang="en-US" i="1">
                          <a:latin typeface="Cambria Math"/>
                          <a:ea typeface="Cambria Math"/>
                        </a:rPr>
                        <m:t>∙</m:t>
                      </m:r>
                      <m:sSub>
                        <m:sSubPr>
                          <m:ctrlPr>
                            <a:rPr lang="en-US" i="1">
                              <a:latin typeface="Cambria Math"/>
                              <a:ea typeface="Cambria Math"/>
                            </a:rPr>
                          </m:ctrlPr>
                        </m:sSubPr>
                        <m:e>
                          <m:r>
                            <a:rPr lang="en-US" i="1">
                              <a:latin typeface="Cambria Math"/>
                              <a:ea typeface="Cambria Math"/>
                            </a:rPr>
                            <m:t>𝑓</m:t>
                          </m:r>
                        </m:e>
                        <m:sub>
                          <m:r>
                            <a:rPr lang="en-US" i="1">
                              <a:latin typeface="Cambria Math"/>
                              <a:ea typeface="Cambria Math"/>
                            </a:rPr>
                            <m:t>𝑠</m:t>
                          </m:r>
                        </m:sub>
                      </m:sSub>
                      <m:r>
                        <a:rPr lang="en-US" b="0" i="1" smtClean="0">
                          <a:latin typeface="Cambria Math"/>
                          <a:ea typeface="Cambria Math"/>
                        </a:rPr>
                        <m:t>)=3.3</m:t>
                      </m:r>
                      <m:r>
                        <a:rPr lang="en-US" b="0" i="1" smtClean="0">
                          <a:latin typeface="Cambria Math"/>
                          <a:ea typeface="Cambria Math"/>
                        </a:rPr>
                        <m:t>𝑉</m:t>
                      </m:r>
                      <m:r>
                        <a:rPr lang="en-US" b="0" i="1" smtClean="0">
                          <a:latin typeface="Cambria Math"/>
                          <a:ea typeface="Cambria Math"/>
                        </a:rPr>
                        <m:t>∙(10</m:t>
                      </m:r>
                      <m:r>
                        <a:rPr lang="en-US" b="0" i="1" smtClean="0">
                          <a:latin typeface="Cambria Math"/>
                          <a:ea typeface="Cambria Math"/>
                        </a:rPr>
                        <m:t>𝑝𝐹</m:t>
                      </m:r>
                      <m:r>
                        <a:rPr lang="en-US" b="0" i="1" smtClean="0">
                          <a:latin typeface="Cambria Math"/>
                          <a:ea typeface="Cambria Math"/>
                        </a:rPr>
                        <m:t>∙3.3</m:t>
                      </m:r>
                      <m:r>
                        <a:rPr lang="en-US" b="0" i="1" smtClean="0">
                          <a:latin typeface="Cambria Math"/>
                          <a:ea typeface="Cambria Math"/>
                        </a:rPr>
                        <m:t>𝑉</m:t>
                      </m:r>
                      <m:r>
                        <a:rPr lang="en-US" b="0" i="1" smtClean="0">
                          <a:latin typeface="Cambria Math"/>
                          <a:ea typeface="Cambria Math"/>
                        </a:rPr>
                        <m:t>∙12∙500</m:t>
                      </m:r>
                      <m:r>
                        <a:rPr lang="en-US" b="0" i="1" smtClean="0">
                          <a:latin typeface="Cambria Math"/>
                          <a:ea typeface="Cambria Math"/>
                        </a:rPr>
                        <m:t>𝑘𝐻𝑧</m:t>
                      </m:r>
                      <m:r>
                        <a:rPr lang="en-US" b="0" i="1" smtClean="0">
                          <a:latin typeface="Cambria Math"/>
                          <a:ea typeface="Cambria Math"/>
                        </a:rPr>
                        <m:t>)=653.4</m:t>
                      </m:r>
                      <m:r>
                        <a:rPr lang="en-US" b="0" i="1" smtClean="0">
                          <a:latin typeface="Cambria Math"/>
                          <a:ea typeface="Cambria Math"/>
                        </a:rPr>
                        <m:t>𝜇</m:t>
                      </m:r>
                      <m:r>
                        <a:rPr lang="en-US" b="0" i="1" smtClean="0">
                          <a:latin typeface="Cambria Math"/>
                          <a:ea typeface="Cambria Math"/>
                        </a:rPr>
                        <m:t>𝑊</m:t>
                      </m:r>
                    </m:oMath>
                  </m:oMathPara>
                </a14:m>
                <a:endParaRPr lang="en-US" b="0" dirty="0" smtClean="0">
                  <a:ea typeface="Cambria Math"/>
                </a:endParaRPr>
              </a:p>
              <a:p>
                <a:pPr>
                  <a:lnSpc>
                    <a:spcPct val="150000"/>
                  </a:lnSpc>
                </a:pPr>
                <a14:m>
                  <m:oMathPara xmlns:m="http://schemas.openxmlformats.org/officeDocument/2006/math">
                    <m:oMathParaPr>
                      <m:jc m:val="left"/>
                    </m:oMathParaPr>
                    <m:oMath xmlns:m="http://schemas.openxmlformats.org/officeDocument/2006/math">
                      <m:sSub>
                        <m:sSubPr>
                          <m:ctrlPr>
                            <a:rPr lang="en-US" i="1">
                              <a:latin typeface="Cambria Math"/>
                            </a:rPr>
                          </m:ctrlPr>
                        </m:sSubPr>
                        <m:e>
                          <m:r>
                            <a:rPr lang="en-US" b="0" i="1" smtClean="0">
                              <a:latin typeface="Cambria Math"/>
                            </a:rPr>
                            <m:t>𝑃</m:t>
                          </m:r>
                        </m:e>
                        <m:sub>
                          <m:r>
                            <a:rPr lang="en-US" b="0" i="1" smtClean="0">
                              <a:latin typeface="Cambria Math"/>
                            </a:rPr>
                            <m:t>𝐴</m:t>
                          </m:r>
                          <m:r>
                            <a:rPr lang="en-US" i="1">
                              <a:latin typeface="Cambria Math"/>
                            </a:rPr>
                            <m:t>𝑉𝐷𝐷</m:t>
                          </m:r>
                        </m:sub>
                      </m:sSub>
                      <m:r>
                        <a:rPr lang="en-US" i="1">
                          <a:latin typeface="Cambria Math"/>
                        </a:rPr>
                        <m:t>=</m:t>
                      </m:r>
                      <m:sSub>
                        <m:sSubPr>
                          <m:ctrlPr>
                            <a:rPr lang="en-US" i="1">
                              <a:latin typeface="Cambria Math"/>
                            </a:rPr>
                          </m:ctrlPr>
                        </m:sSubPr>
                        <m:e>
                          <m:r>
                            <a:rPr lang="en-US" i="1">
                              <a:latin typeface="Cambria Math"/>
                            </a:rPr>
                            <m:t>𝑉</m:t>
                          </m:r>
                        </m:e>
                        <m:sub>
                          <m:r>
                            <a:rPr lang="en-US" i="1">
                              <a:latin typeface="Cambria Math"/>
                            </a:rPr>
                            <m:t>𝐴</m:t>
                          </m:r>
                          <m:r>
                            <a:rPr lang="en-US" b="0" i="1" smtClean="0">
                              <a:latin typeface="Cambria Math"/>
                            </a:rPr>
                            <m:t>𝑉𝐷𝐷</m:t>
                          </m:r>
                        </m:sub>
                      </m:sSub>
                      <m:r>
                        <a:rPr lang="en-US" i="1">
                          <a:latin typeface="Cambria Math"/>
                          <a:ea typeface="Cambria Math"/>
                        </a:rPr>
                        <m:t>∙</m:t>
                      </m:r>
                      <m:f>
                        <m:fPr>
                          <m:ctrlPr>
                            <a:rPr lang="en-US" i="1" smtClean="0">
                              <a:latin typeface="Cambria Math"/>
                            </a:rPr>
                          </m:ctrlPr>
                        </m:fPr>
                        <m:num>
                          <m:sSub>
                            <m:sSubPr>
                              <m:ctrlPr>
                                <a:rPr lang="en-US" b="0" i="1" smtClean="0">
                                  <a:latin typeface="Cambria Math"/>
                                </a:rPr>
                              </m:ctrlPr>
                            </m:sSubPr>
                            <m:e>
                              <m:r>
                                <a:rPr lang="en-US" b="0" i="1" smtClean="0">
                                  <a:latin typeface="Cambria Math"/>
                                </a:rPr>
                                <m:t>𝐼</m:t>
                              </m:r>
                            </m:e>
                            <m:sub>
                              <m:r>
                                <a:rPr lang="en-US" b="0" i="1" smtClean="0">
                                  <a:latin typeface="Cambria Math"/>
                                </a:rPr>
                                <m:t>𝐴𝑉𝐷𝐷</m:t>
                              </m:r>
                              <m:r>
                                <a:rPr lang="en-US" b="0" i="1" smtClean="0">
                                  <a:latin typeface="Cambria Math"/>
                                </a:rPr>
                                <m:t>@1</m:t>
                              </m:r>
                              <m:r>
                                <a:rPr lang="en-US" b="0" i="1" smtClean="0">
                                  <a:latin typeface="Cambria Math"/>
                                </a:rPr>
                                <m:t>𝑀𝑠𝑝𝑠</m:t>
                              </m:r>
                            </m:sub>
                          </m:sSub>
                          <m:r>
                            <a:rPr lang="en-US" b="0" i="1" smtClean="0">
                              <a:latin typeface="Cambria Math"/>
                              <a:ea typeface="Cambria Math"/>
                            </a:rPr>
                            <m:t>∙</m:t>
                          </m:r>
                          <m:sSub>
                            <m:sSubPr>
                              <m:ctrlPr>
                                <a:rPr lang="en-US" i="1">
                                  <a:latin typeface="Cambria Math"/>
                                  <a:ea typeface="Cambria Math"/>
                                </a:rPr>
                              </m:ctrlPr>
                            </m:sSubPr>
                            <m:e>
                              <m:r>
                                <a:rPr lang="en-US" i="1">
                                  <a:latin typeface="Cambria Math"/>
                                  <a:ea typeface="Cambria Math"/>
                                </a:rPr>
                                <m:t>𝑓</m:t>
                              </m:r>
                            </m:e>
                            <m:sub>
                              <m:r>
                                <a:rPr lang="en-US" i="1">
                                  <a:latin typeface="Cambria Math"/>
                                  <a:ea typeface="Cambria Math"/>
                                </a:rPr>
                                <m:t>𝑠</m:t>
                              </m:r>
                            </m:sub>
                          </m:sSub>
                        </m:num>
                        <m:den>
                          <m:r>
                            <a:rPr lang="en-US" i="1">
                              <a:latin typeface="Cambria Math"/>
                              <a:ea typeface="Cambria Math"/>
                            </a:rPr>
                            <m:t>1</m:t>
                          </m:r>
                          <m:r>
                            <a:rPr lang="en-US" i="1">
                              <a:latin typeface="Cambria Math"/>
                              <a:ea typeface="Cambria Math"/>
                            </a:rPr>
                            <m:t>𝑀𝐻𝑧</m:t>
                          </m:r>
                        </m:den>
                      </m:f>
                      <m:r>
                        <a:rPr lang="en-US" i="1">
                          <a:latin typeface="Cambria Math"/>
                          <a:ea typeface="Cambria Math"/>
                        </a:rPr>
                        <m:t>=</m:t>
                      </m:r>
                      <m:r>
                        <a:rPr lang="en-US" b="0" i="1" smtClean="0">
                          <a:latin typeface="Cambria Math"/>
                        </a:rPr>
                        <m:t>3.0</m:t>
                      </m:r>
                      <m:r>
                        <a:rPr lang="en-US" b="0" i="1" smtClean="0">
                          <a:latin typeface="Cambria Math"/>
                        </a:rPr>
                        <m:t>𝑉</m:t>
                      </m:r>
                      <m:r>
                        <a:rPr lang="en-US" i="1">
                          <a:latin typeface="Cambria Math"/>
                          <a:ea typeface="Cambria Math"/>
                        </a:rPr>
                        <m:t>∙</m:t>
                      </m:r>
                      <m:f>
                        <m:fPr>
                          <m:ctrlPr>
                            <a:rPr lang="en-US" i="1">
                              <a:latin typeface="Cambria Math"/>
                            </a:rPr>
                          </m:ctrlPr>
                        </m:fPr>
                        <m:num>
                          <m:r>
                            <a:rPr lang="en-US" b="0" i="1" smtClean="0">
                              <a:latin typeface="Cambria Math"/>
                            </a:rPr>
                            <m:t>230</m:t>
                          </m:r>
                          <m:r>
                            <a:rPr lang="en-US" b="0" i="1" smtClean="0">
                              <a:latin typeface="Cambria Math"/>
                              <a:ea typeface="Cambria Math"/>
                            </a:rPr>
                            <m:t>𝜇</m:t>
                          </m:r>
                          <m:r>
                            <a:rPr lang="en-US" b="0" i="1" smtClean="0">
                              <a:latin typeface="Cambria Math"/>
                              <a:ea typeface="Cambria Math"/>
                            </a:rPr>
                            <m:t>𝐴</m:t>
                          </m:r>
                          <m:r>
                            <a:rPr lang="en-US" b="0" i="1" smtClean="0">
                              <a:latin typeface="Cambria Math"/>
                              <a:ea typeface="Cambria Math"/>
                            </a:rPr>
                            <m:t>∙500</m:t>
                          </m:r>
                          <m:r>
                            <a:rPr lang="en-US" b="0" i="1" smtClean="0">
                              <a:latin typeface="Cambria Math"/>
                              <a:ea typeface="Cambria Math"/>
                            </a:rPr>
                            <m:t>𝑘𝐻𝑧</m:t>
                          </m:r>
                        </m:num>
                        <m:den>
                          <m:r>
                            <a:rPr lang="en-US" i="1">
                              <a:latin typeface="Cambria Math"/>
                              <a:ea typeface="Cambria Math"/>
                            </a:rPr>
                            <m:t>1</m:t>
                          </m:r>
                          <m:r>
                            <a:rPr lang="en-US" i="1">
                              <a:latin typeface="Cambria Math"/>
                              <a:ea typeface="Cambria Math"/>
                            </a:rPr>
                            <m:t>𝑀𝐻𝑧</m:t>
                          </m:r>
                        </m:den>
                      </m:f>
                      <m:r>
                        <a:rPr lang="en-US" i="1">
                          <a:latin typeface="Cambria Math"/>
                          <a:ea typeface="Cambria Math"/>
                        </a:rPr>
                        <m:t>=</m:t>
                      </m:r>
                      <m:r>
                        <a:rPr lang="en-US" b="0" i="1" smtClean="0">
                          <a:latin typeface="Cambria Math"/>
                          <a:ea typeface="Cambria Math"/>
                        </a:rPr>
                        <m:t>345.0</m:t>
                      </m:r>
                      <m:r>
                        <a:rPr lang="en-US" i="1">
                          <a:latin typeface="Cambria Math"/>
                          <a:ea typeface="Cambria Math"/>
                        </a:rPr>
                        <m:t>𝜇</m:t>
                      </m:r>
                      <m:r>
                        <a:rPr lang="en-US" b="0" i="1" smtClean="0">
                          <a:latin typeface="Cambria Math"/>
                          <a:ea typeface="Cambria Math"/>
                        </a:rPr>
                        <m:t>𝑊</m:t>
                      </m:r>
                    </m:oMath>
                  </m:oMathPara>
                </a14:m>
                <a:endParaRPr lang="en-US" dirty="0" smtClean="0">
                  <a:ea typeface="Cambria Math"/>
                </a:endParaRPr>
              </a:p>
              <a:p>
                <a:pPr>
                  <a:lnSpc>
                    <a:spcPct val="150000"/>
                  </a:lnSpc>
                </a:pPr>
                <a14:m>
                  <m:oMathPara xmlns:m="http://schemas.openxmlformats.org/officeDocument/2006/math">
                    <m:oMathParaPr>
                      <m:jc m:val="left"/>
                    </m:oMathParaPr>
                    <m:oMath xmlns:m="http://schemas.openxmlformats.org/officeDocument/2006/math">
                      <m:sSub>
                        <m:sSubPr>
                          <m:ctrlPr>
                            <a:rPr lang="en-US" i="1">
                              <a:latin typeface="Cambria Math"/>
                            </a:rPr>
                          </m:ctrlPr>
                        </m:sSubPr>
                        <m:e>
                          <m:r>
                            <a:rPr lang="en-US" i="1">
                              <a:latin typeface="Cambria Math"/>
                            </a:rPr>
                            <m:t>𝑃</m:t>
                          </m:r>
                        </m:e>
                        <m:sub>
                          <m:r>
                            <a:rPr lang="en-US" i="1">
                              <a:latin typeface="Cambria Math"/>
                            </a:rPr>
                            <m:t>𝑄</m:t>
                          </m:r>
                          <m:r>
                            <a:rPr lang="en-US" i="1">
                              <a:latin typeface="Cambria Math"/>
                            </a:rPr>
                            <m:t>_</m:t>
                          </m:r>
                          <m:r>
                            <a:rPr lang="en-US" i="1">
                              <a:latin typeface="Cambria Math"/>
                            </a:rPr>
                            <m:t>𝐴𝑚𝑝</m:t>
                          </m:r>
                        </m:sub>
                      </m:sSub>
                      <m:r>
                        <a:rPr lang="en-US" i="1">
                          <a:latin typeface="Cambria Math"/>
                        </a:rPr>
                        <m:t>=</m:t>
                      </m:r>
                      <m:sSub>
                        <m:sSubPr>
                          <m:ctrlPr>
                            <a:rPr lang="en-US" i="1">
                              <a:latin typeface="Cambria Math"/>
                            </a:rPr>
                          </m:ctrlPr>
                        </m:sSubPr>
                        <m:e>
                          <m:r>
                            <a:rPr lang="en-US" i="1">
                              <a:latin typeface="Cambria Math"/>
                            </a:rPr>
                            <m:t>𝑉</m:t>
                          </m:r>
                        </m:e>
                        <m:sub>
                          <m:r>
                            <a:rPr lang="en-US" i="1">
                              <a:latin typeface="Cambria Math"/>
                            </a:rPr>
                            <m:t>𝐴𝑀𝑃</m:t>
                          </m:r>
                        </m:sub>
                      </m:sSub>
                      <m:r>
                        <a:rPr lang="en-US" i="1">
                          <a:latin typeface="Cambria Math"/>
                          <a:ea typeface="Cambria Math"/>
                        </a:rPr>
                        <m:t>∙</m:t>
                      </m:r>
                      <m:sSub>
                        <m:sSubPr>
                          <m:ctrlPr>
                            <a:rPr lang="en-US" i="1">
                              <a:latin typeface="Cambria Math"/>
                              <a:ea typeface="Cambria Math"/>
                            </a:rPr>
                          </m:ctrlPr>
                        </m:sSubPr>
                        <m:e>
                          <m:r>
                            <a:rPr lang="en-US" i="1">
                              <a:latin typeface="Cambria Math"/>
                              <a:ea typeface="Cambria Math"/>
                            </a:rPr>
                            <m:t>𝐼</m:t>
                          </m:r>
                        </m:e>
                        <m:sub>
                          <m:sSub>
                            <m:sSubPr>
                              <m:ctrlPr>
                                <a:rPr lang="en-US" i="1">
                                  <a:latin typeface="Cambria Math"/>
                                  <a:ea typeface="Cambria Math"/>
                                </a:rPr>
                              </m:ctrlPr>
                            </m:sSubPr>
                            <m:e>
                              <m:r>
                                <a:rPr lang="en-US" i="1">
                                  <a:latin typeface="Cambria Math"/>
                                  <a:ea typeface="Cambria Math"/>
                                </a:rPr>
                                <m:t>𝑄</m:t>
                              </m:r>
                            </m:e>
                            <m:sub>
                              <m:r>
                                <a:rPr lang="en-US" i="1">
                                  <a:latin typeface="Cambria Math"/>
                                  <a:ea typeface="Cambria Math"/>
                                </a:rPr>
                                <m:t>𝐴𝑚𝑝</m:t>
                              </m:r>
                            </m:sub>
                          </m:sSub>
                        </m:sub>
                      </m:sSub>
                      <m:r>
                        <a:rPr lang="en-US" i="1">
                          <a:latin typeface="Cambria Math"/>
                          <a:ea typeface="Cambria Math"/>
                        </a:rPr>
                        <m:t>=4.5</m:t>
                      </m:r>
                      <m:r>
                        <a:rPr lang="en-US" i="1">
                          <a:latin typeface="Cambria Math"/>
                          <a:ea typeface="Cambria Math"/>
                        </a:rPr>
                        <m:t>𝑉</m:t>
                      </m:r>
                      <m:r>
                        <a:rPr lang="en-US" i="1">
                          <a:latin typeface="Cambria Math"/>
                          <a:ea typeface="Cambria Math"/>
                        </a:rPr>
                        <m:t>∙1.75</m:t>
                      </m:r>
                      <m:r>
                        <a:rPr lang="en-US" i="1">
                          <a:latin typeface="Cambria Math"/>
                          <a:ea typeface="Cambria Math"/>
                        </a:rPr>
                        <m:t>𝑚𝐴</m:t>
                      </m:r>
                      <m:r>
                        <a:rPr lang="en-US" i="1">
                          <a:latin typeface="Cambria Math"/>
                          <a:ea typeface="Cambria Math"/>
                        </a:rPr>
                        <m:t>=7.875</m:t>
                      </m:r>
                      <m:r>
                        <a:rPr lang="en-US" i="1">
                          <a:latin typeface="Cambria Math"/>
                        </a:rPr>
                        <m:t>𝑚𝑊</m:t>
                      </m:r>
                      <m:r>
                        <a:rPr lang="en-US" i="1">
                          <a:latin typeface="Cambria Math"/>
                        </a:rPr>
                        <m:t>, </m:t>
                      </m:r>
                      <m:sSub>
                        <m:sSubPr>
                          <m:ctrlPr>
                            <a:rPr lang="en-US" i="1">
                              <a:latin typeface="Cambria Math"/>
                            </a:rPr>
                          </m:ctrlPr>
                        </m:sSubPr>
                        <m:e>
                          <m:r>
                            <a:rPr lang="en-US" i="1">
                              <a:latin typeface="Cambria Math"/>
                            </a:rPr>
                            <m:t> </m:t>
                          </m:r>
                          <m:r>
                            <a:rPr lang="en-US" i="1">
                              <a:latin typeface="Cambria Math"/>
                            </a:rPr>
                            <m:t>𝐼</m:t>
                          </m:r>
                        </m:e>
                        <m:sub>
                          <m:sSub>
                            <m:sSubPr>
                              <m:ctrlPr>
                                <a:rPr lang="en-US" i="1">
                                  <a:latin typeface="Cambria Math"/>
                                </a:rPr>
                              </m:ctrlPr>
                            </m:sSubPr>
                            <m:e>
                              <m:r>
                                <a:rPr lang="en-US" i="1">
                                  <a:latin typeface="Cambria Math"/>
                                </a:rPr>
                                <m:t>𝑄</m:t>
                              </m:r>
                            </m:e>
                            <m:sub>
                              <m:r>
                                <a:rPr lang="en-US" i="1">
                                  <a:latin typeface="Cambria Math"/>
                                </a:rPr>
                                <m:t>𝐴𝑀𝑃</m:t>
                              </m:r>
                            </m:sub>
                          </m:sSub>
                        </m:sub>
                      </m:sSub>
                      <m:r>
                        <a:rPr lang="en-US" i="1">
                          <a:latin typeface="Cambria Math"/>
                        </a:rPr>
                        <m:t> </m:t>
                      </m:r>
                      <m:r>
                        <a:rPr lang="en-US" i="1">
                          <a:latin typeface="Cambria Math"/>
                        </a:rPr>
                        <m:t>𝑓𝑟𝑜𝑚</m:t>
                      </m:r>
                      <m:r>
                        <a:rPr lang="en-US" i="1">
                          <a:latin typeface="Cambria Math"/>
                        </a:rPr>
                        <m:t> </m:t>
                      </m:r>
                      <m:r>
                        <a:rPr lang="en-US" i="1">
                          <a:latin typeface="Cambria Math"/>
                        </a:rPr>
                        <m:t>𝑂𝑃𝐴</m:t>
                      </m:r>
                      <m:r>
                        <a:rPr lang="en-US" i="1">
                          <a:latin typeface="Cambria Math"/>
                        </a:rPr>
                        <m:t>320 </m:t>
                      </m:r>
                      <m:r>
                        <a:rPr lang="en-US" i="1">
                          <a:latin typeface="Cambria Math"/>
                        </a:rPr>
                        <m:t>𝑑𝑎𝑡𝑎</m:t>
                      </m:r>
                      <m:r>
                        <a:rPr lang="en-US" i="1">
                          <a:latin typeface="Cambria Math"/>
                        </a:rPr>
                        <m:t> </m:t>
                      </m:r>
                      <m:r>
                        <a:rPr lang="en-US" i="1">
                          <a:latin typeface="Cambria Math"/>
                        </a:rPr>
                        <m:t>𝑠h𝑒𝑒𝑡</m:t>
                      </m:r>
                      <m:r>
                        <a:rPr lang="en-US" i="1">
                          <a:latin typeface="Cambria Math"/>
                        </a:rPr>
                        <m:t>.</m:t>
                      </m:r>
                    </m:oMath>
                  </m:oMathPara>
                </a14:m>
                <a:endParaRPr lang="en-US" i="1" dirty="0">
                  <a:latin typeface="Cambria Math"/>
                </a:endParaRPr>
              </a:p>
              <a:p>
                <a:pPr>
                  <a:lnSpc>
                    <a:spcPct val="150000"/>
                  </a:lnSpc>
                </a:pPr>
                <a:endParaRPr lang="en-US" dirty="0">
                  <a:ea typeface="Cambria Math"/>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410901" y="4724400"/>
                <a:ext cx="13944600" cy="3512885"/>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967792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Current Measurement Circuit</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21</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091293618"/>
              </p:ext>
            </p:extLst>
          </p:nvPr>
        </p:nvGraphicFramePr>
        <p:xfrm>
          <a:off x="600075" y="1033463"/>
          <a:ext cx="13430250" cy="6162675"/>
        </p:xfrm>
        <a:graphic>
          <a:graphicData uri="http://schemas.openxmlformats.org/presentationml/2006/ole">
            <mc:AlternateContent xmlns:mc="http://schemas.openxmlformats.org/markup-compatibility/2006">
              <mc:Choice xmlns:v="urn:schemas-microsoft-com:vml" Requires="v">
                <p:oleObj spid="_x0000_s25603" name="Visio" r:id="rId5" imgW="13429713" imgH="6162264" progId="Visio.Drawing.11">
                  <p:embed/>
                </p:oleObj>
              </mc:Choice>
              <mc:Fallback>
                <p:oleObj name="Visio" r:id="rId5" imgW="13429713" imgH="6162264" progId="Visio.Drawing.11">
                  <p:embed/>
                  <p:pic>
                    <p:nvPicPr>
                      <p:cNvPr id="0" name=""/>
                      <p:cNvPicPr/>
                      <p:nvPr/>
                    </p:nvPicPr>
                    <p:blipFill>
                      <a:blip r:embed="rId6"/>
                      <a:stretch>
                        <a:fillRect/>
                      </a:stretch>
                    </p:blipFill>
                    <p:spPr>
                      <a:xfrm>
                        <a:off x="600075" y="1033463"/>
                        <a:ext cx="13430250" cy="6162675"/>
                      </a:xfrm>
                      <a:prstGeom prst="rect">
                        <a:avLst/>
                      </a:prstGeom>
                    </p:spPr>
                  </p:pic>
                </p:oleObj>
              </mc:Fallback>
            </mc:AlternateContent>
          </a:graphicData>
        </a:graphic>
      </p:graphicFrame>
    </p:spTree>
    <p:extLst>
      <p:ext uri="{BB962C8B-B14F-4D97-AF65-F5344CB8AC3E}">
        <p14:creationId xmlns:p14="http://schemas.microsoft.com/office/powerpoint/2010/main" val="40642365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6a: Connect </a:t>
            </a:r>
            <a:r>
              <a:rPr lang="en-US" dirty="0"/>
              <a:t>the hardware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22</a:t>
            </a:fld>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343657501"/>
              </p:ext>
            </p:extLst>
          </p:nvPr>
        </p:nvGraphicFramePr>
        <p:xfrm>
          <a:off x="838200" y="1143000"/>
          <a:ext cx="13046075" cy="6188075"/>
        </p:xfrm>
        <a:graphic>
          <a:graphicData uri="http://schemas.openxmlformats.org/presentationml/2006/ole">
            <mc:AlternateContent xmlns:mc="http://schemas.openxmlformats.org/markup-compatibility/2006">
              <mc:Choice xmlns:v="urn:schemas-microsoft-com:vml" Requires="v">
                <p:oleObj spid="_x0000_s26627" name="Visio" r:id="rId5" imgW="13068383" imgH="6126408" progId="Visio.Drawing.15">
                  <p:embed/>
                </p:oleObj>
              </mc:Choice>
              <mc:Fallback>
                <p:oleObj name="Visio" r:id="rId5" imgW="13068383" imgH="6126408" progId="Visio.Drawing.15">
                  <p:embed/>
                  <p:pic>
                    <p:nvPicPr>
                      <p:cNvPr id="0" name=""/>
                      <p:cNvPicPr>
                        <a:picLocks noChangeAspect="1" noChangeArrowheads="1"/>
                      </p:cNvPicPr>
                      <p:nvPr/>
                    </p:nvPicPr>
                    <p:blipFill>
                      <a:blip r:embed="rId6"/>
                      <a:srcRect/>
                      <a:stretch>
                        <a:fillRect/>
                      </a:stretch>
                    </p:blipFill>
                    <p:spPr bwMode="auto">
                      <a:xfrm>
                        <a:off x="838200" y="1143000"/>
                        <a:ext cx="13046075" cy="618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797661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076325"/>
            <a:ext cx="8763000" cy="6228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70840" y="171461"/>
            <a:ext cx="14107160" cy="977266"/>
          </a:xfrm>
        </p:spPr>
        <p:txBody>
          <a:bodyPr/>
          <a:lstStyle/>
          <a:p>
            <a:r>
              <a:rPr lang="en-US" dirty="0"/>
              <a:t>Start &amp; Setup the </a:t>
            </a:r>
            <a:r>
              <a:rPr lang="en-US" dirty="0" err="1"/>
              <a:t>Plabs</a:t>
            </a:r>
            <a:r>
              <a:rPr lang="en-US" dirty="0"/>
              <a:t>-Power Scaling EVM Software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23</a:t>
            </a:fld>
            <a:endParaRPr lang="en-US"/>
          </a:p>
        </p:txBody>
      </p:sp>
      <p:pic>
        <p:nvPicPr>
          <p:cNvPr id="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43934" r="91855" b="28889"/>
          <a:stretch/>
        </p:blipFill>
        <p:spPr bwMode="auto">
          <a:xfrm>
            <a:off x="457200" y="1066800"/>
            <a:ext cx="3450927"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ounded Rectangle 9"/>
          <p:cNvSpPr/>
          <p:nvPr/>
        </p:nvSpPr>
        <p:spPr>
          <a:xfrm>
            <a:off x="161656" y="4572000"/>
            <a:ext cx="4343400" cy="127080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1. Select “</a:t>
            </a:r>
            <a:r>
              <a:rPr lang="en-US" sz="2400" dirty="0" err="1" smtClean="0">
                <a:solidFill>
                  <a:schemeClr val="tx1"/>
                </a:solidFill>
              </a:rPr>
              <a:t>Plabs</a:t>
            </a:r>
            <a:r>
              <a:rPr lang="en-US" sz="2400" dirty="0" smtClean="0">
                <a:solidFill>
                  <a:schemeClr val="tx1"/>
                </a:solidFill>
              </a:rPr>
              <a:t>-Power Scaling” from “start&gt;All Programs”</a:t>
            </a:r>
            <a:endParaRPr lang="en-US" sz="2400" dirty="0">
              <a:solidFill>
                <a:schemeClr val="tx1"/>
              </a:solidFill>
            </a:endParaRPr>
          </a:p>
        </p:txBody>
      </p:sp>
      <p:cxnSp>
        <p:nvCxnSpPr>
          <p:cNvPr id="11" name="Straight Arrow Connector 10"/>
          <p:cNvCxnSpPr/>
          <p:nvPr/>
        </p:nvCxnSpPr>
        <p:spPr>
          <a:xfrm flipV="1">
            <a:off x="2286000" y="4038600"/>
            <a:ext cx="0" cy="533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5257800" y="6019800"/>
            <a:ext cx="6324600" cy="1284773"/>
            <a:chOff x="4648200" y="6019319"/>
            <a:chExt cx="6324600" cy="1284773"/>
          </a:xfrm>
        </p:grpSpPr>
        <p:sp>
          <p:nvSpPr>
            <p:cNvPr id="16" name="Rounded Rectangle 15"/>
            <p:cNvSpPr/>
            <p:nvPr/>
          </p:nvSpPr>
          <p:spPr>
            <a:xfrm>
              <a:off x="4648200" y="6019319"/>
              <a:ext cx="5334000" cy="128477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2. The green hardware connected and teal PSI controls indicate that communication is established.</a:t>
              </a:r>
              <a:endParaRPr lang="en-US" sz="2400" dirty="0">
                <a:solidFill>
                  <a:schemeClr val="tx1"/>
                </a:solidFill>
              </a:endParaRPr>
            </a:p>
          </p:txBody>
        </p:sp>
        <p:cxnSp>
          <p:nvCxnSpPr>
            <p:cNvPr id="17" name="Straight Arrow Connector 16"/>
            <p:cNvCxnSpPr>
              <a:stCxn id="16" idx="3"/>
            </p:cNvCxnSpPr>
            <p:nvPr/>
          </p:nvCxnSpPr>
          <p:spPr>
            <a:xfrm>
              <a:off x="9982200" y="6661706"/>
              <a:ext cx="990600" cy="4244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Arrow Connector 19"/>
          <p:cNvCxnSpPr/>
          <p:nvPr/>
        </p:nvCxnSpPr>
        <p:spPr>
          <a:xfrm>
            <a:off x="10591800" y="6693543"/>
            <a:ext cx="1676400" cy="19652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17611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8549" t="7031" r="6264" b="8797"/>
          <a:stretch/>
        </p:blipFill>
        <p:spPr bwMode="auto">
          <a:xfrm>
            <a:off x="1586695" y="960698"/>
            <a:ext cx="9444943" cy="6354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Calibrate system offsets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24</a:t>
            </a:fld>
            <a:endParaRPr lang="en-US"/>
          </a:p>
        </p:txBody>
      </p:sp>
      <p:cxnSp>
        <p:nvCxnSpPr>
          <p:cNvPr id="5" name="Straight Arrow Connector 4"/>
          <p:cNvCxnSpPr/>
          <p:nvPr/>
        </p:nvCxnSpPr>
        <p:spPr>
          <a:xfrm flipV="1">
            <a:off x="3713421" y="5291071"/>
            <a:ext cx="1696779"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685800" y="4698653"/>
            <a:ext cx="4038600" cy="184593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1.  Set Jumpers as Shown.  Remove coupon card from socket.  Sampling rate will be adjusted automatically.  </a:t>
            </a:r>
            <a:endParaRPr lang="en-US" sz="2400" dirty="0">
              <a:solidFill>
                <a:schemeClr val="tx1"/>
              </a:solidFill>
            </a:endParaRPr>
          </a:p>
        </p:txBody>
      </p:sp>
      <p:cxnSp>
        <p:nvCxnSpPr>
          <p:cNvPr id="7" name="Straight Arrow Connector 6"/>
          <p:cNvCxnSpPr/>
          <p:nvPr/>
        </p:nvCxnSpPr>
        <p:spPr>
          <a:xfrm flipV="1">
            <a:off x="3048000" y="2362200"/>
            <a:ext cx="651917" cy="233645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3373958" y="1981200"/>
            <a:ext cx="893242" cy="54196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1430000" y="6083064"/>
            <a:ext cx="3048000" cy="127080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2.  Press “continue” after the hardware is configured.</a:t>
            </a:r>
            <a:endParaRPr lang="en-US" sz="2400" dirty="0">
              <a:solidFill>
                <a:schemeClr val="tx1"/>
              </a:solidFill>
            </a:endParaRPr>
          </a:p>
        </p:txBody>
      </p:sp>
      <p:cxnSp>
        <p:nvCxnSpPr>
          <p:cNvPr id="11" name="Straight Arrow Connector 10"/>
          <p:cNvCxnSpPr>
            <a:stCxn id="9" idx="1"/>
          </p:cNvCxnSpPr>
          <p:nvPr/>
        </p:nvCxnSpPr>
        <p:spPr>
          <a:xfrm flipH="1" flipV="1">
            <a:off x="10668000" y="5981700"/>
            <a:ext cx="762000" cy="73676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15383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OPA320 at different sampling rates</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25</a:t>
            </a:fld>
            <a:endParaRPr lang="en-US"/>
          </a:p>
        </p:txBody>
      </p:sp>
      <p:pic>
        <p:nvPicPr>
          <p:cNvPr id="4813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2405" t="6000" r="7282" b="10334"/>
          <a:stretch/>
        </p:blipFill>
        <p:spPr bwMode="auto">
          <a:xfrm>
            <a:off x="1676400" y="1135379"/>
            <a:ext cx="10668000" cy="6227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6" idx="3"/>
          </p:cNvCxnSpPr>
          <p:nvPr/>
        </p:nvCxnSpPr>
        <p:spPr>
          <a:xfrm flipV="1">
            <a:off x="4038600" y="2590803"/>
            <a:ext cx="1447800" cy="44807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228600" y="1828800"/>
            <a:ext cx="3810000" cy="242014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Start by measuring system power at 1Msps and 500ksps.  At these sampling rates we will use the OPA320.  </a:t>
            </a:r>
            <a:endParaRPr lang="en-US" sz="2400" dirty="0">
              <a:solidFill>
                <a:schemeClr val="tx1"/>
              </a:solidFill>
            </a:endParaRPr>
          </a:p>
        </p:txBody>
      </p:sp>
      <p:sp>
        <p:nvSpPr>
          <p:cNvPr id="11" name="Rounded Rectangle 10"/>
          <p:cNvSpPr/>
          <p:nvPr/>
        </p:nvSpPr>
        <p:spPr>
          <a:xfrm>
            <a:off x="5562600" y="2209800"/>
            <a:ext cx="685800" cy="54196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a:stCxn id="16" idx="3"/>
          </p:cNvCxnSpPr>
          <p:nvPr/>
        </p:nvCxnSpPr>
        <p:spPr>
          <a:xfrm flipV="1">
            <a:off x="5979289" y="5257804"/>
            <a:ext cx="1447800" cy="5714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1828800" y="4953000"/>
            <a:ext cx="4150489" cy="1752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US" sz="2400" dirty="0" smtClean="0">
                <a:solidFill>
                  <a:schemeClr val="tx1"/>
                </a:solidFill>
              </a:rPr>
              <a:t>Change the jumpers as shown.  Install the OPA320_Good_filter2 device.  </a:t>
            </a:r>
            <a:endParaRPr lang="en-US" sz="2400" dirty="0">
              <a:solidFill>
                <a:schemeClr val="tx1"/>
              </a:solidFill>
            </a:endParaRPr>
          </a:p>
        </p:txBody>
      </p:sp>
      <p:cxnSp>
        <p:nvCxnSpPr>
          <p:cNvPr id="20" name="Straight Arrow Connector 19"/>
          <p:cNvCxnSpPr/>
          <p:nvPr/>
        </p:nvCxnSpPr>
        <p:spPr>
          <a:xfrm flipH="1" flipV="1">
            <a:off x="11734800" y="5668266"/>
            <a:ext cx="609600" cy="3615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0515600" y="6029812"/>
            <a:ext cx="4038600" cy="13327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Press continue to measure power at the specified sampling rate.</a:t>
            </a:r>
          </a:p>
        </p:txBody>
      </p:sp>
    </p:spTree>
    <p:extLst>
      <p:ext uri="{BB962C8B-B14F-4D97-AF65-F5344CB8AC3E}">
        <p14:creationId xmlns:p14="http://schemas.microsoft.com/office/powerpoint/2010/main" val="13067754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Expected results for OPA320</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26</a:t>
            </a:fld>
            <a:endParaRPr lang="en-US"/>
          </a:p>
        </p:txBody>
      </p:sp>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039171"/>
            <a:ext cx="8892250" cy="6320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6" idx="1"/>
          </p:cNvCxnSpPr>
          <p:nvPr/>
        </p:nvCxnSpPr>
        <p:spPr>
          <a:xfrm flipH="1">
            <a:off x="9120850" y="1819075"/>
            <a:ext cx="594650" cy="4669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9715500" y="714175"/>
            <a:ext cx="4762500" cy="2209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Your power measurements should be in the same range as these.  When running at full speed power is in the hundreds of µW to </a:t>
            </a:r>
            <a:r>
              <a:rPr lang="en-US" sz="2400" dirty="0" err="1" smtClean="0">
                <a:solidFill>
                  <a:schemeClr val="tx1"/>
                </a:solidFill>
              </a:rPr>
              <a:t>mW</a:t>
            </a:r>
            <a:r>
              <a:rPr lang="en-US" sz="2400" dirty="0" smtClean="0">
                <a:solidFill>
                  <a:schemeClr val="tx1"/>
                </a:solidFill>
              </a:rPr>
              <a:t>.</a:t>
            </a:r>
          </a:p>
        </p:txBody>
      </p:sp>
      <p:cxnSp>
        <p:nvCxnSpPr>
          <p:cNvPr id="9" name="Straight Arrow Connector 8"/>
          <p:cNvCxnSpPr>
            <a:stCxn id="10" idx="1"/>
          </p:cNvCxnSpPr>
          <p:nvPr/>
        </p:nvCxnSpPr>
        <p:spPr>
          <a:xfrm flipH="1">
            <a:off x="9115063" y="4267200"/>
            <a:ext cx="594650" cy="5812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9709713" y="3581400"/>
            <a:ext cx="47625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US" sz="2400" dirty="0" smtClean="0">
                <a:solidFill>
                  <a:schemeClr val="tx1"/>
                </a:solidFill>
              </a:rPr>
              <a:t>Notice that the amplifier current is constant and not dependent on sampling rate.  </a:t>
            </a:r>
          </a:p>
        </p:txBody>
      </p:sp>
      <p:cxnSp>
        <p:nvCxnSpPr>
          <p:cNvPr id="14" name="Straight Arrow Connector 13"/>
          <p:cNvCxnSpPr>
            <a:stCxn id="15" idx="1"/>
          </p:cNvCxnSpPr>
          <p:nvPr/>
        </p:nvCxnSpPr>
        <p:spPr>
          <a:xfrm flipH="1" flipV="1">
            <a:off x="8991600" y="5486400"/>
            <a:ext cx="693034"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9684634" y="5334000"/>
            <a:ext cx="4762500" cy="1066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ADC current scales with sampling rate.  </a:t>
            </a:r>
          </a:p>
        </p:txBody>
      </p:sp>
      <p:cxnSp>
        <p:nvCxnSpPr>
          <p:cNvPr id="18" name="Straight Arrow Connector 17"/>
          <p:cNvCxnSpPr>
            <a:stCxn id="19" idx="0"/>
          </p:cNvCxnSpPr>
          <p:nvPr/>
        </p:nvCxnSpPr>
        <p:spPr>
          <a:xfrm flipV="1">
            <a:off x="3009900" y="2521756"/>
            <a:ext cx="1941653" cy="17932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04800" y="4315024"/>
            <a:ext cx="5410200" cy="208577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4"/>
            </a:pPr>
            <a:r>
              <a:rPr lang="en-US" sz="2400" dirty="0" smtClean="0">
                <a:solidFill>
                  <a:schemeClr val="tx1"/>
                </a:solidFill>
              </a:rPr>
              <a:t>Note: the ADC sampling rate, number of samples, PSI controls, and calculations are all done automatically when the buttons are pressed. </a:t>
            </a:r>
          </a:p>
        </p:txBody>
      </p:sp>
    </p:spTree>
    <p:extLst>
      <p:ext uri="{BB962C8B-B14F-4D97-AF65-F5344CB8AC3E}">
        <p14:creationId xmlns:p14="http://schemas.microsoft.com/office/powerpoint/2010/main" val="12350835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a:t>
            </a:r>
            <a:r>
              <a:rPr lang="en-US" dirty="0" smtClean="0"/>
              <a:t>TLV313 at 100ksps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27</a:t>
            </a:fld>
            <a:endParaRPr lang="en-US"/>
          </a:p>
        </p:txBody>
      </p:sp>
      <p:pic>
        <p:nvPicPr>
          <p:cNvPr id="522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000" t="5999" r="5439" b="13111"/>
          <a:stretch/>
        </p:blipFill>
        <p:spPr bwMode="auto">
          <a:xfrm>
            <a:off x="2362200" y="1216925"/>
            <a:ext cx="10429897" cy="6153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6" idx="3"/>
          </p:cNvCxnSpPr>
          <p:nvPr/>
        </p:nvCxnSpPr>
        <p:spPr>
          <a:xfrm flipV="1">
            <a:off x="4667880" y="2971803"/>
            <a:ext cx="1447800" cy="44807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857880" y="2209800"/>
            <a:ext cx="3810000" cy="242014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Start by measuring system power at 100ksps.  At these sampling rates we will use the TLV313.  </a:t>
            </a:r>
            <a:endParaRPr lang="en-US" sz="2400" dirty="0">
              <a:solidFill>
                <a:schemeClr val="tx1"/>
              </a:solidFill>
            </a:endParaRPr>
          </a:p>
        </p:txBody>
      </p:sp>
      <p:sp>
        <p:nvSpPr>
          <p:cNvPr id="7" name="Rounded Rectangle 6"/>
          <p:cNvSpPr/>
          <p:nvPr/>
        </p:nvSpPr>
        <p:spPr>
          <a:xfrm>
            <a:off x="6096000" y="2819401"/>
            <a:ext cx="685800" cy="2709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37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TLV313 at </a:t>
            </a:r>
            <a:r>
              <a:rPr lang="en-US" dirty="0" smtClean="0"/>
              <a:t>10ksps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28</a:t>
            </a:fld>
            <a:endParaRPr lang="en-US"/>
          </a:p>
        </p:txBody>
      </p:sp>
      <p:pic>
        <p:nvPicPr>
          <p:cNvPr id="522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443" t="6411" r="2463" b="10923"/>
          <a:stretch/>
        </p:blipFill>
        <p:spPr bwMode="auto">
          <a:xfrm>
            <a:off x="2762880" y="1021043"/>
            <a:ext cx="10744200" cy="6389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a:stCxn id="8" idx="3"/>
          </p:cNvCxnSpPr>
          <p:nvPr/>
        </p:nvCxnSpPr>
        <p:spPr>
          <a:xfrm flipV="1">
            <a:off x="5181600" y="3088674"/>
            <a:ext cx="1295400" cy="22147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1371600" y="2581702"/>
            <a:ext cx="3810000" cy="145689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Press 10ksps for the second TLV313 experiment.  </a:t>
            </a:r>
            <a:endParaRPr lang="en-US" sz="2400" dirty="0">
              <a:solidFill>
                <a:schemeClr val="tx1"/>
              </a:solidFill>
            </a:endParaRPr>
          </a:p>
        </p:txBody>
      </p:sp>
      <p:sp>
        <p:nvSpPr>
          <p:cNvPr id="9" name="Rounded Rectangle 8"/>
          <p:cNvSpPr/>
          <p:nvPr/>
        </p:nvSpPr>
        <p:spPr>
          <a:xfrm>
            <a:off x="6609720" y="2941094"/>
            <a:ext cx="685800" cy="25930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8229600" y="1524000"/>
            <a:ext cx="3810000" cy="156467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US" sz="2400" dirty="0" smtClean="0">
                <a:solidFill>
                  <a:schemeClr val="tx1"/>
                </a:solidFill>
              </a:rPr>
              <a:t>Change the jumpers according to the figure below.</a:t>
            </a:r>
            <a:endParaRPr lang="en-US" sz="2400" dirty="0">
              <a:solidFill>
                <a:schemeClr val="tx1"/>
              </a:solidFill>
            </a:endParaRPr>
          </a:p>
        </p:txBody>
      </p:sp>
      <p:sp>
        <p:nvSpPr>
          <p:cNvPr id="11" name="Rounded Rectangle 10"/>
          <p:cNvSpPr/>
          <p:nvPr/>
        </p:nvSpPr>
        <p:spPr>
          <a:xfrm>
            <a:off x="9067800" y="4215960"/>
            <a:ext cx="2133600" cy="70968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a:off x="9982200" y="3088674"/>
            <a:ext cx="152400" cy="90325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23558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43000" y="1153076"/>
            <a:ext cx="8763000" cy="6228248"/>
            <a:chOff x="1143000" y="1153076"/>
            <a:chExt cx="8763000" cy="6228248"/>
          </a:xfrm>
        </p:grpSpPr>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153076"/>
              <a:ext cx="8763000" cy="6228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Oval 16"/>
            <p:cNvSpPr/>
            <p:nvPr/>
          </p:nvSpPr>
          <p:spPr>
            <a:xfrm>
              <a:off x="3276600" y="5556527"/>
              <a:ext cx="71437" cy="82273"/>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324600" y="5556527"/>
              <a:ext cx="71437" cy="82273"/>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8458200" y="4724400"/>
              <a:ext cx="71437" cy="82273"/>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9405936" y="4726443"/>
              <a:ext cx="71437" cy="82273"/>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a:t>Expected results for TLV313 </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29</a:t>
            </a:fld>
            <a:endParaRPr lang="en-US"/>
          </a:p>
        </p:txBody>
      </p:sp>
      <p:cxnSp>
        <p:nvCxnSpPr>
          <p:cNvPr id="5" name="Straight Arrow Connector 4"/>
          <p:cNvCxnSpPr>
            <a:stCxn id="6" idx="1"/>
          </p:cNvCxnSpPr>
          <p:nvPr/>
        </p:nvCxnSpPr>
        <p:spPr>
          <a:xfrm flipH="1">
            <a:off x="8686800" y="1819075"/>
            <a:ext cx="876300" cy="90351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9563100" y="714175"/>
            <a:ext cx="4914900" cy="2209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Your power measurements should be in the same range as these.  When running at medium speed the power is in the tens to hundreds of µW.</a:t>
            </a:r>
          </a:p>
        </p:txBody>
      </p:sp>
      <p:cxnSp>
        <p:nvCxnSpPr>
          <p:cNvPr id="9" name="Straight Arrow Connector 8"/>
          <p:cNvCxnSpPr>
            <a:stCxn id="10" idx="1"/>
          </p:cNvCxnSpPr>
          <p:nvPr/>
        </p:nvCxnSpPr>
        <p:spPr>
          <a:xfrm flipH="1" flipV="1">
            <a:off x="8991600" y="5486400"/>
            <a:ext cx="693034"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9684634" y="5334000"/>
            <a:ext cx="4762500" cy="1066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ADC current scales with sampling rate.  </a:t>
            </a:r>
          </a:p>
        </p:txBody>
      </p:sp>
      <p:sp>
        <p:nvSpPr>
          <p:cNvPr id="11" name="Rounded Rectangle 10"/>
          <p:cNvSpPr/>
          <p:nvPr/>
        </p:nvSpPr>
        <p:spPr>
          <a:xfrm>
            <a:off x="7715250" y="2722594"/>
            <a:ext cx="1905000" cy="533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315200" y="4388411"/>
            <a:ext cx="2022917" cy="3359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FF0000"/>
                </a:solidFill>
              </a:rPr>
              <a:t>OPA320 Current</a:t>
            </a:r>
          </a:p>
        </p:txBody>
      </p:sp>
      <p:sp>
        <p:nvSpPr>
          <p:cNvPr id="18" name="Rounded Rectangle 17"/>
          <p:cNvSpPr/>
          <p:nvPr/>
        </p:nvSpPr>
        <p:spPr>
          <a:xfrm>
            <a:off x="4343400" y="5143545"/>
            <a:ext cx="2057400" cy="3809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rgbClr val="FF0000"/>
                </a:solidFill>
              </a:rPr>
              <a:t>TLV313 Current</a:t>
            </a:r>
            <a:endParaRPr lang="en-US" sz="1800" b="1" dirty="0">
              <a:solidFill>
                <a:srgbClr val="FF0000"/>
              </a:solidFill>
            </a:endParaRPr>
          </a:p>
        </p:txBody>
      </p:sp>
      <p:cxnSp>
        <p:nvCxnSpPr>
          <p:cNvPr id="19" name="Straight Arrow Connector 18"/>
          <p:cNvCxnSpPr>
            <a:stCxn id="20" idx="2"/>
          </p:cNvCxnSpPr>
          <p:nvPr/>
        </p:nvCxnSpPr>
        <p:spPr>
          <a:xfrm>
            <a:off x="2457450" y="3776884"/>
            <a:ext cx="1657350" cy="170951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76200" y="2405284"/>
            <a:ext cx="47625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US" sz="2400" dirty="0" smtClean="0">
                <a:solidFill>
                  <a:schemeClr val="tx1"/>
                </a:solidFill>
              </a:rPr>
              <a:t>Notice that the amplifier current is constant and not dependent on sampling rate.  </a:t>
            </a:r>
          </a:p>
        </p:txBody>
      </p:sp>
    </p:spTree>
    <p:extLst>
      <p:ext uri="{BB962C8B-B14F-4D97-AF65-F5344CB8AC3E}">
        <p14:creationId xmlns:p14="http://schemas.microsoft.com/office/powerpoint/2010/main" val="2478020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p:cNvGraphicFramePr>
            <a:graphicFrameLocks noChangeAspect="1"/>
          </p:cNvGraphicFramePr>
          <p:nvPr>
            <p:extLst>
              <p:ext uri="{D42A27DB-BD31-4B8C-83A1-F6EECF244321}">
                <p14:modId xmlns:p14="http://schemas.microsoft.com/office/powerpoint/2010/main" val="1298254856"/>
              </p:ext>
            </p:extLst>
          </p:nvPr>
        </p:nvGraphicFramePr>
        <p:xfrm>
          <a:off x="1598613" y="1055688"/>
          <a:ext cx="11433175" cy="6651625"/>
        </p:xfrm>
        <a:graphic>
          <a:graphicData uri="http://schemas.openxmlformats.org/presentationml/2006/ole">
            <mc:AlternateContent xmlns:mc="http://schemas.openxmlformats.org/markup-compatibility/2006">
              <mc:Choice xmlns:v="urn:schemas-microsoft-com:vml" Requires="v">
                <p:oleObj spid="_x0000_s18159" name="Visio" r:id="rId5" imgW="7343834" imgH="4276657" progId="Visio.Drawing.15">
                  <p:embed/>
                </p:oleObj>
              </mc:Choice>
              <mc:Fallback>
                <p:oleObj name="Visio" r:id="rId5" imgW="7343834" imgH="4276657" progId="Visio.Drawing.15">
                  <p:embed/>
                  <p:pic>
                    <p:nvPicPr>
                      <p:cNvPr id="0" name="Object 8"/>
                      <p:cNvPicPr>
                        <a:picLocks noChangeAspect="1" noChangeArrowheads="1"/>
                      </p:cNvPicPr>
                      <p:nvPr/>
                    </p:nvPicPr>
                    <p:blipFill>
                      <a:blip r:embed="rId6"/>
                      <a:srcRect/>
                      <a:stretch>
                        <a:fillRect/>
                      </a:stretch>
                    </p:blipFill>
                    <p:spPr bwMode="auto">
                      <a:xfrm>
                        <a:off x="1598613" y="1055688"/>
                        <a:ext cx="11433175" cy="665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dirty="0" smtClean="0"/>
              <a:t>Power: Acquisition Phase vs. Conversion Phase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3</a:t>
            </a:fld>
            <a:endParaRPr lang="en-US" dirty="0"/>
          </a:p>
        </p:txBody>
      </p:sp>
      <p:sp>
        <p:nvSpPr>
          <p:cNvPr id="55" name="TextBox 54"/>
          <p:cNvSpPr txBox="1"/>
          <p:nvPr/>
        </p:nvSpPr>
        <p:spPr>
          <a:xfrm>
            <a:off x="2801400" y="4414391"/>
            <a:ext cx="4361400" cy="538609"/>
          </a:xfrm>
          <a:prstGeom prst="rect">
            <a:avLst/>
          </a:prstGeom>
          <a:noFill/>
        </p:spPr>
        <p:txBody>
          <a:bodyPr wrap="square" rtlCol="0">
            <a:spAutoFit/>
          </a:bodyPr>
          <a:lstStyle/>
          <a:p>
            <a:pPr marL="566" algn="ctr" defTabSz="914400" fontAlgn="base">
              <a:spcBef>
                <a:spcPct val="0"/>
              </a:spcBef>
              <a:spcAft>
                <a:spcPct val="0"/>
              </a:spcAft>
            </a:pPr>
            <a:r>
              <a:rPr lang="en-US" b="1" dirty="0" smtClean="0">
                <a:solidFill>
                  <a:schemeClr val="tx2"/>
                </a:solidFill>
                <a:latin typeface="Arial" charset="0"/>
                <a:ea typeface="ＭＳ Ｐゴシック" charset="0"/>
                <a:cs typeface="ＭＳ Ｐゴシック" charset="0"/>
              </a:rPr>
              <a:t>“Zero Power”</a:t>
            </a:r>
            <a:endParaRPr lang="en-US" b="1" dirty="0">
              <a:solidFill>
                <a:schemeClr val="tx2"/>
              </a:solidFill>
              <a:latin typeface="Arial" charset="0"/>
              <a:ea typeface="ＭＳ Ｐゴシック" charset="0"/>
              <a:cs typeface="ＭＳ Ｐゴシック"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541342583"/>
              </p:ext>
            </p:extLst>
          </p:nvPr>
        </p:nvGraphicFramePr>
        <p:xfrm>
          <a:off x="8622475" y="1302707"/>
          <a:ext cx="3264725" cy="3229941"/>
        </p:xfrm>
        <a:graphic>
          <a:graphicData uri="http://schemas.openxmlformats.org/presentationml/2006/ole">
            <mc:AlternateContent xmlns:mc="http://schemas.openxmlformats.org/markup-compatibility/2006">
              <mc:Choice xmlns:v="urn:schemas-microsoft-com:vml" Requires="v">
                <p:oleObj spid="_x0000_s18160" name="Visio" r:id="rId7" imgW="2286945" imgH="2287170" progId="Visio.Drawing.11">
                  <p:embed/>
                </p:oleObj>
              </mc:Choice>
              <mc:Fallback>
                <p:oleObj name="Visio" r:id="rId7" imgW="2286945" imgH="2287170" progId="Visio.Drawing.11">
                  <p:embed/>
                  <p:pic>
                    <p:nvPicPr>
                      <p:cNvPr id="0" name=""/>
                      <p:cNvPicPr/>
                      <p:nvPr/>
                    </p:nvPicPr>
                    <p:blipFill>
                      <a:blip r:embed="rId8"/>
                      <a:stretch>
                        <a:fillRect/>
                      </a:stretch>
                    </p:blipFill>
                    <p:spPr>
                      <a:xfrm>
                        <a:off x="8622475" y="1302707"/>
                        <a:ext cx="3264725" cy="3229941"/>
                      </a:xfrm>
                      <a:prstGeom prst="rect">
                        <a:avLst/>
                      </a:prstGeom>
                    </p:spPr>
                  </p:pic>
                </p:oleObj>
              </mc:Fallback>
            </mc:AlternateContent>
          </a:graphicData>
        </a:graphic>
      </p:graphicFrame>
      <p:sp>
        <p:nvSpPr>
          <p:cNvPr id="3" name="TextBox 2"/>
          <p:cNvSpPr txBox="1"/>
          <p:nvPr/>
        </p:nvSpPr>
        <p:spPr>
          <a:xfrm>
            <a:off x="733814" y="1828800"/>
            <a:ext cx="7038586" cy="2323713"/>
          </a:xfrm>
          <a:prstGeom prst="rect">
            <a:avLst/>
          </a:prstGeom>
          <a:noFill/>
        </p:spPr>
        <p:txBody>
          <a:bodyPr wrap="square" rtlCol="0">
            <a:spAutoFit/>
          </a:bodyPr>
          <a:lstStyle/>
          <a:p>
            <a:pPr marL="457200" indent="-457200">
              <a:buFont typeface="Arial" panose="020B0604020202020204" pitchFamily="34" charset="0"/>
              <a:buChar char="•"/>
            </a:pPr>
            <a:r>
              <a:rPr lang="en-US" dirty="0" smtClean="0"/>
              <a:t>The majority of the power is consumed during the conversion phase</a:t>
            </a:r>
          </a:p>
          <a:p>
            <a:pPr marL="457200" indent="-457200">
              <a:buFont typeface="Arial" panose="020B0604020202020204" pitchFamily="34" charset="0"/>
              <a:buChar char="•"/>
            </a:pPr>
            <a:r>
              <a:rPr lang="en-US" dirty="0" smtClean="0"/>
              <a:t>Note that not all SAR ADCs will support power scaling</a:t>
            </a:r>
          </a:p>
          <a:p>
            <a:endParaRPr lang="en-US" dirty="0" smtClean="0"/>
          </a:p>
        </p:txBody>
      </p:sp>
    </p:spTree>
    <p:extLst>
      <p:ext uri="{BB962C8B-B14F-4D97-AF65-F5344CB8AC3E}">
        <p14:creationId xmlns:p14="http://schemas.microsoft.com/office/powerpoint/2010/main" val="3122387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500" t="6666" r="4812" b="10889"/>
          <a:stretch/>
        </p:blipFill>
        <p:spPr bwMode="auto">
          <a:xfrm>
            <a:off x="2726030" y="990600"/>
            <a:ext cx="10806639" cy="647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Measure </a:t>
            </a:r>
            <a:r>
              <a:rPr lang="en-US" dirty="0" smtClean="0"/>
              <a:t>LPV811 at </a:t>
            </a:r>
            <a:r>
              <a:rPr lang="en-US" dirty="0"/>
              <a:t>different sampling rates</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30</a:t>
            </a:fld>
            <a:endParaRPr lang="en-US"/>
          </a:p>
        </p:txBody>
      </p:sp>
      <p:cxnSp>
        <p:nvCxnSpPr>
          <p:cNvPr id="5" name="Straight Arrow Connector 4"/>
          <p:cNvCxnSpPr>
            <a:stCxn id="6" idx="3"/>
          </p:cNvCxnSpPr>
          <p:nvPr/>
        </p:nvCxnSpPr>
        <p:spPr>
          <a:xfrm flipV="1">
            <a:off x="4646271" y="3395185"/>
            <a:ext cx="2059329" cy="1770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836271" y="2362200"/>
            <a:ext cx="3810000" cy="242014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Start by measuring system power at 1ksps and 200sps.  At these sampling rates we will use the LPV811.  </a:t>
            </a:r>
            <a:endParaRPr lang="en-US" sz="2400" dirty="0">
              <a:solidFill>
                <a:schemeClr val="tx1"/>
              </a:solidFill>
            </a:endParaRPr>
          </a:p>
        </p:txBody>
      </p:sp>
      <p:sp>
        <p:nvSpPr>
          <p:cNvPr id="7" name="Rounded Rectangle 6"/>
          <p:cNvSpPr/>
          <p:nvPr/>
        </p:nvSpPr>
        <p:spPr>
          <a:xfrm>
            <a:off x="6827520" y="3124203"/>
            <a:ext cx="685800" cy="54196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81034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075" y="1142999"/>
            <a:ext cx="8696325" cy="6180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Expected results for </a:t>
            </a:r>
            <a:r>
              <a:rPr lang="en-US" dirty="0" smtClean="0"/>
              <a:t>LPV811</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31</a:t>
            </a:fld>
            <a:endParaRPr lang="en-US"/>
          </a:p>
        </p:txBody>
      </p:sp>
      <p:cxnSp>
        <p:nvCxnSpPr>
          <p:cNvPr id="5" name="Straight Arrow Connector 4"/>
          <p:cNvCxnSpPr>
            <a:stCxn id="6" idx="1"/>
          </p:cNvCxnSpPr>
          <p:nvPr/>
        </p:nvCxnSpPr>
        <p:spPr>
          <a:xfrm flipH="1">
            <a:off x="8763000" y="1819075"/>
            <a:ext cx="952500" cy="14244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9715500" y="714175"/>
            <a:ext cx="4762500" cy="2209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Your power measurements should be in the same range as these.  When running at lowest speed the power is in the hundreds of </a:t>
            </a:r>
            <a:r>
              <a:rPr lang="en-US" sz="2400" dirty="0" err="1" smtClean="0">
                <a:solidFill>
                  <a:schemeClr val="tx1"/>
                </a:solidFill>
              </a:rPr>
              <a:t>nW</a:t>
            </a:r>
            <a:r>
              <a:rPr lang="en-US" sz="2400" dirty="0" smtClean="0">
                <a:solidFill>
                  <a:schemeClr val="tx1"/>
                </a:solidFill>
              </a:rPr>
              <a:t> to µW range.</a:t>
            </a:r>
          </a:p>
        </p:txBody>
      </p:sp>
      <p:cxnSp>
        <p:nvCxnSpPr>
          <p:cNvPr id="9" name="Straight Arrow Connector 8"/>
          <p:cNvCxnSpPr>
            <a:stCxn id="10" idx="1"/>
          </p:cNvCxnSpPr>
          <p:nvPr/>
        </p:nvCxnSpPr>
        <p:spPr>
          <a:xfrm flipH="1" flipV="1">
            <a:off x="8991600" y="5486400"/>
            <a:ext cx="693034"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9684634" y="5334000"/>
            <a:ext cx="4762500" cy="1066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ADC current scales with sampling rate.  </a:t>
            </a:r>
          </a:p>
        </p:txBody>
      </p:sp>
      <p:sp>
        <p:nvSpPr>
          <p:cNvPr id="11" name="Rounded Rectangle 10"/>
          <p:cNvSpPr/>
          <p:nvPr/>
        </p:nvSpPr>
        <p:spPr>
          <a:xfrm>
            <a:off x="8191500" y="3243484"/>
            <a:ext cx="1905000" cy="533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8991600" y="3973461"/>
            <a:ext cx="1137381" cy="51993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FF0000"/>
                </a:solidFill>
              </a:rPr>
              <a:t>OPA320 Current</a:t>
            </a:r>
          </a:p>
        </p:txBody>
      </p:sp>
      <p:sp>
        <p:nvSpPr>
          <p:cNvPr id="18" name="Rounded Rectangle 17"/>
          <p:cNvSpPr/>
          <p:nvPr/>
        </p:nvSpPr>
        <p:spPr>
          <a:xfrm>
            <a:off x="7239000" y="4343400"/>
            <a:ext cx="1143000" cy="66915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rgbClr val="FF0000"/>
                </a:solidFill>
              </a:rPr>
              <a:t>TLV313 Current</a:t>
            </a:r>
            <a:endParaRPr lang="en-US" sz="1800" b="1" dirty="0">
              <a:solidFill>
                <a:srgbClr val="FF0000"/>
              </a:solidFill>
            </a:endParaRPr>
          </a:p>
        </p:txBody>
      </p:sp>
      <p:cxnSp>
        <p:nvCxnSpPr>
          <p:cNvPr id="19" name="Straight Arrow Connector 18"/>
          <p:cNvCxnSpPr>
            <a:stCxn id="20" idx="2"/>
          </p:cNvCxnSpPr>
          <p:nvPr/>
        </p:nvCxnSpPr>
        <p:spPr>
          <a:xfrm>
            <a:off x="2457450" y="3776884"/>
            <a:ext cx="1809750" cy="201431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76200" y="2405284"/>
            <a:ext cx="47625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US" sz="2400" dirty="0" smtClean="0">
                <a:solidFill>
                  <a:schemeClr val="tx1"/>
                </a:solidFill>
              </a:rPr>
              <a:t>Notice that the amplifier current is constant and not dependent on sampling rate.  </a:t>
            </a:r>
          </a:p>
        </p:txBody>
      </p:sp>
      <p:sp>
        <p:nvSpPr>
          <p:cNvPr id="22" name="Rounded Rectangle 21"/>
          <p:cNvSpPr/>
          <p:nvPr/>
        </p:nvSpPr>
        <p:spPr>
          <a:xfrm>
            <a:off x="4419599" y="5295945"/>
            <a:ext cx="1071563" cy="3809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rgbClr val="FF0000"/>
                </a:solidFill>
              </a:rPr>
              <a:t>LPV811 Current</a:t>
            </a:r>
            <a:endParaRPr lang="en-US" sz="1800" b="1" dirty="0">
              <a:solidFill>
                <a:srgbClr val="FF0000"/>
              </a:solidFill>
            </a:endParaRPr>
          </a:p>
        </p:txBody>
      </p:sp>
    </p:spTree>
    <p:extLst>
      <p:ext uri="{BB962C8B-B14F-4D97-AF65-F5344CB8AC3E}">
        <p14:creationId xmlns:p14="http://schemas.microsoft.com/office/powerpoint/2010/main" val="2887120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final test results to calculated values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32</a:t>
            </a:fld>
            <a:endParaRPr lang="en-US"/>
          </a:p>
        </p:txBody>
      </p:sp>
      <p:pic>
        <p:nvPicPr>
          <p:cNvPr id="542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812" t="5334" r="1094" b="10667"/>
          <a:stretch/>
        </p:blipFill>
        <p:spPr bwMode="auto">
          <a:xfrm>
            <a:off x="186357" y="1143000"/>
            <a:ext cx="11055955" cy="6205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10800" y="1186276"/>
            <a:ext cx="4152900"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flipV="1">
            <a:off x="12290867" y="4419600"/>
            <a:ext cx="0" cy="18336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9654154" y="6281324"/>
            <a:ext cx="4762500" cy="1066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Select the “Power” cells in the measured table.  Right click and “Export Data to Excel”.</a:t>
            </a:r>
          </a:p>
        </p:txBody>
      </p:sp>
      <p:cxnSp>
        <p:nvCxnSpPr>
          <p:cNvPr id="11" name="Straight Arrow Connector 10"/>
          <p:cNvCxnSpPr/>
          <p:nvPr/>
        </p:nvCxnSpPr>
        <p:spPr>
          <a:xfrm flipH="1" flipV="1">
            <a:off x="11049001" y="5791200"/>
            <a:ext cx="1241866" cy="49012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3107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Measured vs Expected Results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33</a:t>
            </a:fld>
            <a:endParaRPr lang="en-US"/>
          </a:p>
        </p:txBody>
      </p:sp>
      <p:sp>
        <p:nvSpPr>
          <p:cNvPr id="7" name="Rounded Rectangle 6"/>
          <p:cNvSpPr/>
          <p:nvPr/>
        </p:nvSpPr>
        <p:spPr>
          <a:xfrm>
            <a:off x="8610600" y="914400"/>
            <a:ext cx="5181600" cy="1219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Your results should show the same trend as the expected result but the specific values will differ.</a:t>
            </a:r>
            <a:endParaRPr lang="en-US" sz="2400" dirty="0">
              <a:solidFill>
                <a:schemeClr val="tx1"/>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2163688626"/>
              </p:ext>
            </p:extLst>
          </p:nvPr>
        </p:nvGraphicFramePr>
        <p:xfrm>
          <a:off x="152397" y="2362200"/>
          <a:ext cx="14249406" cy="4389120"/>
        </p:xfrm>
        <a:graphic>
          <a:graphicData uri="http://schemas.openxmlformats.org/drawingml/2006/table">
            <a:tbl>
              <a:tblPr firstRow="1" bandRow="1">
                <a:tableStyleId>{5C22544A-7EE6-4342-B048-85BDC9FD1C3A}</a:tableStyleId>
              </a:tblPr>
              <a:tblGrid>
                <a:gridCol w="1428931"/>
                <a:gridCol w="1466672"/>
                <a:gridCol w="1447800"/>
                <a:gridCol w="1332417"/>
                <a:gridCol w="1428931"/>
                <a:gridCol w="1428931"/>
                <a:gridCol w="1428931"/>
                <a:gridCol w="1428931"/>
                <a:gridCol w="1428931"/>
                <a:gridCol w="1428931"/>
              </a:tblGrid>
              <a:tr h="370840">
                <a:tc>
                  <a:txBody>
                    <a:bodyPr/>
                    <a:lstStyle/>
                    <a:p>
                      <a:endParaRPr lang="en-US" dirty="0"/>
                    </a:p>
                  </a:txBody>
                  <a:tcPr/>
                </a:tc>
                <a:tc>
                  <a:txBody>
                    <a:bodyPr/>
                    <a:lstStyle/>
                    <a:p>
                      <a:endParaRPr lang="en-US" baseline="0" dirty="0"/>
                    </a:p>
                  </a:txBody>
                  <a:tcPr/>
                </a:tc>
                <a:tc gridSpan="4">
                  <a:txBody>
                    <a:bodyPr/>
                    <a:lstStyle/>
                    <a:p>
                      <a:r>
                        <a:rPr lang="en-US" baseline="0" dirty="0" smtClean="0"/>
                        <a:t>Calculated</a:t>
                      </a:r>
                      <a:endParaRPr lang="en-US" baseline="0" dirty="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gridSpan="4">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Example Measurements</a:t>
                      </a:r>
                    </a:p>
                  </a:txBody>
                  <a:tcPr>
                    <a:solidFill>
                      <a:srgbClr val="8C8C8C"/>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r>
              <a:tr h="370840">
                <a:tc>
                  <a:txBody>
                    <a:bodyPr/>
                    <a:lstStyle/>
                    <a:p>
                      <a:r>
                        <a:rPr lang="en-US" dirty="0" smtClean="0">
                          <a:solidFill>
                            <a:schemeClr val="bg1"/>
                          </a:solidFill>
                        </a:rPr>
                        <a:t>Amp</a:t>
                      </a:r>
                      <a:endParaRPr lang="en-US" dirty="0">
                        <a:solidFill>
                          <a:schemeClr val="bg1"/>
                        </a:solidFill>
                      </a:endParaRPr>
                    </a:p>
                  </a:txBody>
                  <a:tcPr>
                    <a:solidFill>
                      <a:srgbClr val="DE0000"/>
                    </a:solidFill>
                  </a:tcPr>
                </a:tc>
                <a:tc>
                  <a:txBody>
                    <a:bodyPr/>
                    <a:lstStyle/>
                    <a:p>
                      <a:r>
                        <a:rPr lang="en-US" dirty="0" smtClean="0">
                          <a:solidFill>
                            <a:schemeClr val="bg1"/>
                          </a:solidFill>
                        </a:rPr>
                        <a:t>Sampling Rate</a:t>
                      </a:r>
                      <a:endParaRPr lang="en-US" dirty="0">
                        <a:solidFill>
                          <a:schemeClr val="bg1"/>
                        </a:solidFill>
                      </a:endParaRPr>
                    </a:p>
                  </a:txBody>
                  <a:tcPr>
                    <a:solidFill>
                      <a:srgbClr val="DE0000"/>
                    </a:solidFill>
                  </a:tcPr>
                </a:tc>
                <a:tc>
                  <a:txBody>
                    <a:bodyPr/>
                    <a:lstStyle/>
                    <a:p>
                      <a:r>
                        <a:rPr lang="en-US" dirty="0" smtClean="0">
                          <a:solidFill>
                            <a:schemeClr val="bg1"/>
                          </a:solidFill>
                        </a:rPr>
                        <a:t>P</a:t>
                      </a:r>
                      <a:r>
                        <a:rPr lang="en-US" baseline="-25000" dirty="0" smtClean="0">
                          <a:solidFill>
                            <a:schemeClr val="bg1"/>
                          </a:solidFill>
                        </a:rPr>
                        <a:t>DVDD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P</a:t>
                      </a:r>
                      <a:r>
                        <a:rPr lang="en-US" baseline="-25000" dirty="0" smtClean="0">
                          <a:solidFill>
                            <a:schemeClr val="bg1"/>
                          </a:solidFill>
                        </a:rPr>
                        <a:t>AVDD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r>
                        <a:rPr lang="en-US" dirty="0" err="1" smtClean="0">
                          <a:solidFill>
                            <a:schemeClr val="bg1"/>
                          </a:solidFill>
                        </a:rPr>
                        <a:t>P</a:t>
                      </a:r>
                      <a:r>
                        <a:rPr lang="en-US" baseline="-25000" dirty="0" err="1" smtClean="0">
                          <a:solidFill>
                            <a:schemeClr val="bg1"/>
                          </a:solidFill>
                        </a:rPr>
                        <a:t>Q_Amp</a:t>
                      </a:r>
                      <a:endParaRPr lang="en-US" baseline="-25000" dirty="0" smtClean="0">
                        <a:solidFill>
                          <a:schemeClr val="bg1"/>
                        </a:solidFill>
                      </a:endParaRPr>
                    </a:p>
                    <a:p>
                      <a:r>
                        <a:rPr lang="en-US" baseline="0" dirty="0" smtClean="0">
                          <a:solidFill>
                            <a:schemeClr val="bg1"/>
                          </a:solidFill>
                        </a:rPr>
                        <a:t>(µW) Max</a:t>
                      </a:r>
                      <a:endParaRPr lang="en-US" baseline="0" dirty="0">
                        <a:solidFill>
                          <a:schemeClr val="bg1"/>
                        </a:solidFill>
                      </a:endParaRPr>
                    </a:p>
                  </a:txBody>
                  <a:tcPr>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P</a:t>
                      </a:r>
                      <a:r>
                        <a:rPr lang="en-US" baseline="-25000" dirty="0" smtClean="0">
                          <a:solidFill>
                            <a:schemeClr val="bg1"/>
                          </a:solidFill>
                        </a:rPr>
                        <a:t>TOTAL</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r>
                        <a:rPr lang="en-US" dirty="0" smtClean="0"/>
                        <a:t>P</a:t>
                      </a:r>
                      <a:r>
                        <a:rPr lang="en-US" baseline="-25000" dirty="0" smtClean="0"/>
                        <a:t>DVDD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P</a:t>
                      </a:r>
                      <a:r>
                        <a:rPr lang="en-US" baseline="-25000" dirty="0" smtClean="0"/>
                        <a:t>AVDD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c>
                  <a:txBody>
                    <a:bodyPr/>
                    <a:lstStyle/>
                    <a:p>
                      <a:r>
                        <a:rPr lang="en-US" dirty="0" err="1" smtClean="0"/>
                        <a:t>P</a:t>
                      </a:r>
                      <a:r>
                        <a:rPr lang="en-US" baseline="-25000" dirty="0" err="1" smtClean="0"/>
                        <a:t>Q_Amp</a:t>
                      </a:r>
                      <a:endParaRPr lang="en-US" baseline="-25000" dirty="0" smtClean="0"/>
                    </a:p>
                    <a:p>
                      <a:r>
                        <a:rPr lang="en-US" baseline="0" dirty="0" smtClean="0"/>
                        <a:t>(µW)</a:t>
                      </a:r>
                      <a:endParaRPr lang="en-US" baseline="0" dirty="0"/>
                    </a:p>
                  </a:txBody>
                  <a:tcPr>
                    <a:solidFill>
                      <a:srgbClr val="8C8C8C"/>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P</a:t>
                      </a:r>
                      <a:r>
                        <a:rPr lang="en-US" baseline="-25000" dirty="0" smtClean="0"/>
                        <a:t>TOTAL</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r>
              <a:tr h="370840">
                <a:tc>
                  <a:txBody>
                    <a:bodyPr/>
                    <a:lstStyle/>
                    <a:p>
                      <a:r>
                        <a:rPr lang="en-US" dirty="0" smtClean="0"/>
                        <a:t>OPA320</a:t>
                      </a:r>
                      <a:endParaRPr lang="en-US" dirty="0"/>
                    </a:p>
                  </a:txBody>
                  <a:tcPr/>
                </a:tc>
                <a:tc>
                  <a:txBody>
                    <a:bodyPr/>
                    <a:lstStyle/>
                    <a:p>
                      <a:r>
                        <a:rPr lang="en-US" dirty="0" smtClean="0"/>
                        <a:t>1M</a:t>
                      </a:r>
                      <a:endParaRPr lang="en-US" dirty="0"/>
                    </a:p>
                  </a:txBody>
                  <a:tcPr/>
                </a:tc>
                <a:tc>
                  <a:txBody>
                    <a:bodyPr/>
                    <a:lstStyle/>
                    <a:p>
                      <a:pPr algn="r" fontAlgn="b"/>
                      <a:r>
                        <a:rPr lang="en-US" sz="2400" b="0" i="0" u="none" strike="noStrike" dirty="0">
                          <a:solidFill>
                            <a:srgbClr val="000000"/>
                          </a:solidFill>
                          <a:effectLst/>
                          <a:latin typeface="+mj-lt"/>
                        </a:rPr>
                        <a:t>1306.80</a:t>
                      </a:r>
                    </a:p>
                  </a:txBody>
                  <a:tcPr marL="7620" marR="7620" marT="7620" marB="0" anchor="b"/>
                </a:tc>
                <a:tc>
                  <a:txBody>
                    <a:bodyPr/>
                    <a:lstStyle/>
                    <a:p>
                      <a:pPr algn="r" fontAlgn="b"/>
                      <a:r>
                        <a:rPr lang="en-US" sz="2400" b="0" i="0" u="none" strike="noStrike" dirty="0">
                          <a:solidFill>
                            <a:srgbClr val="000000"/>
                          </a:solidFill>
                          <a:effectLst/>
                          <a:latin typeface="+mj-lt"/>
                        </a:rPr>
                        <a:t>690.00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9871.80</a:t>
                      </a:r>
                    </a:p>
                  </a:txBody>
                  <a:tcPr marL="7620" marR="7620" marT="7620" marB="0" anchor="b"/>
                </a:tc>
                <a:tc>
                  <a:txBody>
                    <a:bodyPr/>
                    <a:lstStyle/>
                    <a:p>
                      <a:pPr algn="r" fontAlgn="b"/>
                      <a:r>
                        <a:rPr lang="en-US" sz="2400" b="0" i="0" u="none" strike="noStrike" dirty="0">
                          <a:solidFill>
                            <a:srgbClr val="000000"/>
                          </a:solidFill>
                          <a:effectLst/>
                          <a:latin typeface="+mj-lt"/>
                        </a:rPr>
                        <a:t>639.57</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645.08</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6461.89</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7746.53</a:t>
                      </a:r>
                    </a:p>
                  </a:txBody>
                  <a:tcPr marL="7620" marR="7620" marT="7620" marB="0" anchor="b">
                    <a:solidFill>
                      <a:srgbClr val="D9D9D9"/>
                    </a:solidFill>
                  </a:tcPr>
                </a:tc>
              </a:tr>
              <a:tr h="370840">
                <a:tc>
                  <a:txBody>
                    <a:bodyPr/>
                    <a:lstStyle/>
                    <a:p>
                      <a:r>
                        <a:rPr lang="en-US" dirty="0" smtClean="0"/>
                        <a:t>OPA320</a:t>
                      </a:r>
                      <a:endParaRPr lang="en-US" dirty="0"/>
                    </a:p>
                  </a:txBody>
                  <a:tcPr/>
                </a:tc>
                <a:tc>
                  <a:txBody>
                    <a:bodyPr/>
                    <a:lstStyle/>
                    <a:p>
                      <a:r>
                        <a:rPr lang="en-US" dirty="0" smtClean="0"/>
                        <a:t>500k</a:t>
                      </a:r>
                      <a:endParaRPr lang="en-US" dirty="0"/>
                    </a:p>
                  </a:txBody>
                  <a:tcPr/>
                </a:tc>
                <a:tc>
                  <a:txBody>
                    <a:bodyPr/>
                    <a:lstStyle/>
                    <a:p>
                      <a:pPr algn="r" fontAlgn="b"/>
                      <a:r>
                        <a:rPr lang="en-US" sz="2400" b="0" i="0" u="none" strike="noStrike" dirty="0">
                          <a:solidFill>
                            <a:srgbClr val="000000"/>
                          </a:solidFill>
                          <a:effectLst/>
                          <a:latin typeface="+mj-lt"/>
                        </a:rPr>
                        <a:t>653.40</a:t>
                      </a:r>
                    </a:p>
                  </a:txBody>
                  <a:tcPr marL="7620" marR="7620" marT="7620" marB="0" anchor="b"/>
                </a:tc>
                <a:tc>
                  <a:txBody>
                    <a:bodyPr/>
                    <a:lstStyle/>
                    <a:p>
                      <a:pPr algn="r" fontAlgn="b"/>
                      <a:r>
                        <a:rPr lang="en-US" sz="2400" b="0" i="0" u="none" strike="noStrike" dirty="0">
                          <a:solidFill>
                            <a:srgbClr val="000000"/>
                          </a:solidFill>
                          <a:effectLst/>
                          <a:latin typeface="+mj-lt"/>
                        </a:rPr>
                        <a:t>345.00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8873.40</a:t>
                      </a:r>
                    </a:p>
                  </a:txBody>
                  <a:tcPr marL="7620" marR="7620" marT="7620" marB="0" anchor="b"/>
                </a:tc>
                <a:tc>
                  <a:txBody>
                    <a:bodyPr/>
                    <a:lstStyle/>
                    <a:p>
                      <a:pPr algn="r" fontAlgn="b"/>
                      <a:r>
                        <a:rPr lang="en-US" sz="2400" b="0" i="0" u="none" strike="noStrike" dirty="0">
                          <a:solidFill>
                            <a:srgbClr val="000000"/>
                          </a:solidFill>
                          <a:effectLst/>
                          <a:latin typeface="+mj-lt"/>
                        </a:rPr>
                        <a:t>282.36</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321.95</a:t>
                      </a:r>
                    </a:p>
                  </a:txBody>
                  <a:tcPr marL="7620" marR="7620" marT="7620" marB="0" anchor="b">
                    <a:solidFill>
                      <a:srgbClr val="B3B3B3"/>
                    </a:solidFill>
                  </a:tcPr>
                </a:tc>
                <a:tc>
                  <a:txBody>
                    <a:bodyPr/>
                    <a:lstStyle/>
                    <a:p>
                      <a:pPr algn="r" fontAlgn="b"/>
                      <a:r>
                        <a:rPr lang="en-US" sz="2400" b="0" i="0" u="none" strike="noStrike">
                          <a:solidFill>
                            <a:srgbClr val="000000"/>
                          </a:solidFill>
                          <a:effectLst/>
                          <a:latin typeface="+mj-lt"/>
                        </a:rPr>
                        <a:t>6468.08</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7072.39</a:t>
                      </a:r>
                    </a:p>
                  </a:txBody>
                  <a:tcPr marL="7620" marR="7620" marT="7620" marB="0" anchor="b">
                    <a:solidFill>
                      <a:srgbClr val="B3B3B3"/>
                    </a:solidFill>
                  </a:tcPr>
                </a:tc>
              </a:tr>
              <a:tr h="370840">
                <a:tc>
                  <a:txBody>
                    <a:bodyPr/>
                    <a:lstStyle/>
                    <a:p>
                      <a:r>
                        <a:rPr lang="en-US" dirty="0" smtClean="0"/>
                        <a:t>TLV313</a:t>
                      </a:r>
                      <a:endParaRPr lang="en-US" dirty="0"/>
                    </a:p>
                  </a:txBody>
                  <a:tcPr/>
                </a:tc>
                <a:tc>
                  <a:txBody>
                    <a:bodyPr/>
                    <a:lstStyle/>
                    <a:p>
                      <a:r>
                        <a:rPr lang="en-US" dirty="0" smtClean="0"/>
                        <a:t>100k</a:t>
                      </a:r>
                      <a:endParaRPr lang="en-US" dirty="0"/>
                    </a:p>
                  </a:txBody>
                  <a:tcPr/>
                </a:tc>
                <a:tc>
                  <a:txBody>
                    <a:bodyPr/>
                    <a:lstStyle/>
                    <a:p>
                      <a:pPr algn="r" fontAlgn="b"/>
                      <a:r>
                        <a:rPr lang="en-US" sz="2400" b="0" i="0" u="none" strike="noStrike" dirty="0">
                          <a:solidFill>
                            <a:srgbClr val="000000"/>
                          </a:solidFill>
                          <a:effectLst/>
                          <a:latin typeface="+mj-lt"/>
                        </a:rPr>
                        <a:t>130.68</a:t>
                      </a:r>
                    </a:p>
                  </a:txBody>
                  <a:tcPr marL="7620" marR="7620" marT="7620" marB="0" anchor="b"/>
                </a:tc>
                <a:tc>
                  <a:txBody>
                    <a:bodyPr/>
                    <a:lstStyle/>
                    <a:p>
                      <a:pPr algn="r" fontAlgn="b"/>
                      <a:r>
                        <a:rPr lang="en-US" sz="2400" b="0" i="0" u="none" strike="noStrike" dirty="0">
                          <a:solidFill>
                            <a:srgbClr val="000000"/>
                          </a:solidFill>
                          <a:effectLst/>
                          <a:latin typeface="+mj-lt"/>
                        </a:rPr>
                        <a:t>69.00</a:t>
                      </a:r>
                    </a:p>
                  </a:txBody>
                  <a:tcPr marL="7620" marR="7620" marT="7620" marB="0" anchor="b"/>
                </a:tc>
                <a:tc>
                  <a:txBody>
                    <a:bodyPr/>
                    <a:lstStyle/>
                    <a:p>
                      <a:pPr algn="r" fontAlgn="b"/>
                      <a:r>
                        <a:rPr lang="en-US" sz="2400" b="0" i="0" u="none" strike="noStrike">
                          <a:solidFill>
                            <a:srgbClr val="000000"/>
                          </a:solidFill>
                          <a:effectLst/>
                          <a:latin typeface="+mj-lt"/>
                        </a:rPr>
                        <a:t>405.00</a:t>
                      </a:r>
                    </a:p>
                  </a:txBody>
                  <a:tcPr marL="7620" marR="7620" marT="7620" marB="0" anchor="b"/>
                </a:tc>
                <a:tc>
                  <a:txBody>
                    <a:bodyPr/>
                    <a:lstStyle/>
                    <a:p>
                      <a:pPr algn="r" fontAlgn="b"/>
                      <a:r>
                        <a:rPr lang="en-US" sz="2400" b="0" i="0" u="none" strike="noStrike">
                          <a:solidFill>
                            <a:srgbClr val="000000"/>
                          </a:solidFill>
                          <a:effectLst/>
                          <a:latin typeface="+mj-lt"/>
                        </a:rPr>
                        <a:t>604.68</a:t>
                      </a:r>
                    </a:p>
                  </a:txBody>
                  <a:tcPr marL="7620" marR="7620" marT="7620" marB="0" anchor="b"/>
                </a:tc>
                <a:tc>
                  <a:txBody>
                    <a:bodyPr/>
                    <a:lstStyle/>
                    <a:p>
                      <a:pPr algn="r" fontAlgn="b"/>
                      <a:r>
                        <a:rPr lang="en-US" sz="2400" b="0" i="0" u="none" strike="noStrike">
                          <a:solidFill>
                            <a:srgbClr val="000000"/>
                          </a:solidFill>
                          <a:effectLst/>
                          <a:latin typeface="+mj-lt"/>
                        </a:rPr>
                        <a:t>57.75</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64.10</a:t>
                      </a:r>
                    </a:p>
                  </a:txBody>
                  <a:tcPr marL="7620" marR="7620" marT="7620" marB="0" anchor="b">
                    <a:solidFill>
                      <a:srgbClr val="D9D9D9"/>
                    </a:solidFill>
                  </a:tcPr>
                </a:tc>
                <a:tc>
                  <a:txBody>
                    <a:bodyPr/>
                    <a:lstStyle/>
                    <a:p>
                      <a:pPr algn="r" fontAlgn="b"/>
                      <a:r>
                        <a:rPr lang="en-US" sz="2400" b="0" i="0" u="none" strike="noStrike">
                          <a:solidFill>
                            <a:srgbClr val="000000"/>
                          </a:solidFill>
                          <a:effectLst/>
                          <a:latin typeface="+mj-lt"/>
                        </a:rPr>
                        <a:t>177.09</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298.94</a:t>
                      </a:r>
                    </a:p>
                  </a:txBody>
                  <a:tcPr marL="7620" marR="7620" marT="7620" marB="0" anchor="b">
                    <a:solidFill>
                      <a:srgbClr val="D9D9D9"/>
                    </a:solidFill>
                  </a:tcPr>
                </a:tc>
              </a:tr>
              <a:tr h="370840">
                <a:tc>
                  <a:txBody>
                    <a:bodyPr/>
                    <a:lstStyle/>
                    <a:p>
                      <a:r>
                        <a:rPr lang="en-US" dirty="0" smtClean="0"/>
                        <a:t>TLV313</a:t>
                      </a:r>
                      <a:endParaRPr lang="en-US" dirty="0"/>
                    </a:p>
                  </a:txBody>
                  <a:tcPr/>
                </a:tc>
                <a:tc>
                  <a:txBody>
                    <a:bodyPr/>
                    <a:lstStyle/>
                    <a:p>
                      <a:r>
                        <a:rPr lang="en-US" dirty="0" smtClean="0"/>
                        <a:t>10k</a:t>
                      </a:r>
                      <a:endParaRPr lang="en-US" dirty="0"/>
                    </a:p>
                  </a:txBody>
                  <a:tcPr/>
                </a:tc>
                <a:tc>
                  <a:txBody>
                    <a:bodyPr/>
                    <a:lstStyle/>
                    <a:p>
                      <a:pPr algn="r" fontAlgn="b"/>
                      <a:r>
                        <a:rPr lang="en-US" sz="2400" b="0" i="0" u="none" strike="noStrike" dirty="0">
                          <a:solidFill>
                            <a:srgbClr val="000000"/>
                          </a:solidFill>
                          <a:effectLst/>
                          <a:latin typeface="+mj-lt"/>
                        </a:rPr>
                        <a:t>13.07</a:t>
                      </a:r>
                    </a:p>
                  </a:txBody>
                  <a:tcPr marL="7620" marR="7620" marT="7620" marB="0" anchor="b"/>
                </a:tc>
                <a:tc>
                  <a:txBody>
                    <a:bodyPr/>
                    <a:lstStyle/>
                    <a:p>
                      <a:pPr algn="r" fontAlgn="b"/>
                      <a:r>
                        <a:rPr lang="en-US" sz="2400" b="0" i="0" u="none" strike="noStrike" dirty="0">
                          <a:solidFill>
                            <a:srgbClr val="000000"/>
                          </a:solidFill>
                          <a:effectLst/>
                          <a:latin typeface="+mj-lt"/>
                        </a:rPr>
                        <a:t>6.90</a:t>
                      </a:r>
                    </a:p>
                  </a:txBody>
                  <a:tcPr marL="7620" marR="7620" marT="7620" marB="0" anchor="b"/>
                </a:tc>
                <a:tc>
                  <a:txBody>
                    <a:bodyPr/>
                    <a:lstStyle/>
                    <a:p>
                      <a:pPr algn="r" fontAlgn="b"/>
                      <a:r>
                        <a:rPr lang="en-US" sz="2400" b="0" i="0" u="none" strike="noStrike" dirty="0">
                          <a:solidFill>
                            <a:srgbClr val="000000"/>
                          </a:solidFill>
                          <a:effectLst/>
                          <a:latin typeface="+mj-lt"/>
                        </a:rPr>
                        <a:t>405.00</a:t>
                      </a:r>
                    </a:p>
                  </a:txBody>
                  <a:tcPr marL="7620" marR="7620" marT="7620" marB="0" anchor="b"/>
                </a:tc>
                <a:tc>
                  <a:txBody>
                    <a:bodyPr/>
                    <a:lstStyle/>
                    <a:p>
                      <a:pPr algn="r" fontAlgn="b"/>
                      <a:r>
                        <a:rPr lang="en-US" sz="2400" b="0" i="0" u="none" strike="noStrike" dirty="0">
                          <a:solidFill>
                            <a:srgbClr val="000000"/>
                          </a:solidFill>
                          <a:effectLst/>
                          <a:latin typeface="+mj-lt"/>
                        </a:rPr>
                        <a:t>424.97</a:t>
                      </a:r>
                    </a:p>
                  </a:txBody>
                  <a:tcPr marL="7620" marR="7620" marT="7620" marB="0" anchor="b"/>
                </a:tc>
                <a:tc>
                  <a:txBody>
                    <a:bodyPr/>
                    <a:lstStyle/>
                    <a:p>
                      <a:pPr algn="r" fontAlgn="b"/>
                      <a:r>
                        <a:rPr lang="en-US" sz="2400" b="0" i="0" u="none" strike="noStrike">
                          <a:solidFill>
                            <a:srgbClr val="000000"/>
                          </a:solidFill>
                          <a:effectLst/>
                          <a:latin typeface="+mj-lt"/>
                        </a:rPr>
                        <a:t>6.67</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6.50</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176.94</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190.11</a:t>
                      </a:r>
                    </a:p>
                  </a:txBody>
                  <a:tcPr marL="7620" marR="7620" marT="7620" marB="0" anchor="b">
                    <a:solidFill>
                      <a:srgbClr val="B3B3B3"/>
                    </a:solidFill>
                  </a:tcPr>
                </a:tc>
              </a:tr>
              <a:tr h="370840">
                <a:tc>
                  <a:txBody>
                    <a:bodyPr/>
                    <a:lstStyle/>
                    <a:p>
                      <a:r>
                        <a:rPr lang="en-US" dirty="0" smtClean="0"/>
                        <a:t>LPV811</a:t>
                      </a:r>
                      <a:endParaRPr lang="en-US" dirty="0"/>
                    </a:p>
                  </a:txBody>
                  <a:tcPr/>
                </a:tc>
                <a:tc>
                  <a:txBody>
                    <a:bodyPr/>
                    <a:lstStyle/>
                    <a:p>
                      <a:r>
                        <a:rPr lang="en-US" dirty="0" smtClean="0"/>
                        <a:t>1k</a:t>
                      </a:r>
                      <a:endParaRPr lang="en-US" dirty="0"/>
                    </a:p>
                  </a:txBody>
                  <a:tcPr/>
                </a:tc>
                <a:tc>
                  <a:txBody>
                    <a:bodyPr/>
                    <a:lstStyle/>
                    <a:p>
                      <a:pPr algn="r" fontAlgn="b"/>
                      <a:r>
                        <a:rPr lang="en-US" sz="2400" b="0" i="0" u="none" strike="noStrike" dirty="0">
                          <a:solidFill>
                            <a:srgbClr val="000000"/>
                          </a:solidFill>
                          <a:effectLst/>
                          <a:latin typeface="+mj-lt"/>
                        </a:rPr>
                        <a:t>1.31</a:t>
                      </a:r>
                    </a:p>
                  </a:txBody>
                  <a:tcPr marL="7620" marR="7620" marT="7620" marB="0" anchor="b"/>
                </a:tc>
                <a:tc>
                  <a:txBody>
                    <a:bodyPr/>
                    <a:lstStyle/>
                    <a:p>
                      <a:pPr algn="r" fontAlgn="b"/>
                      <a:r>
                        <a:rPr lang="en-US" sz="2400" b="0" i="0" u="none" strike="noStrike" dirty="0">
                          <a:solidFill>
                            <a:srgbClr val="000000"/>
                          </a:solidFill>
                          <a:effectLst/>
                          <a:latin typeface="+mj-lt"/>
                        </a:rPr>
                        <a:t>0.69</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4.43</a:t>
                      </a:r>
                    </a:p>
                  </a:txBody>
                  <a:tcPr marL="7620" marR="7620" marT="7620" marB="0" anchor="b"/>
                </a:tc>
                <a:tc>
                  <a:txBody>
                    <a:bodyPr/>
                    <a:lstStyle/>
                    <a:p>
                      <a:pPr algn="r" fontAlgn="b"/>
                      <a:r>
                        <a:rPr lang="en-US" sz="2400" b="0" i="0" u="none" strike="noStrike">
                          <a:solidFill>
                            <a:srgbClr val="000000"/>
                          </a:solidFill>
                          <a:effectLst/>
                          <a:latin typeface="+mj-lt"/>
                        </a:rPr>
                        <a:t>0.38</a:t>
                      </a:r>
                    </a:p>
                  </a:txBody>
                  <a:tcPr marL="7620" marR="7620" marT="7620" marB="0" anchor="b">
                    <a:solidFill>
                      <a:srgbClr val="D9D9D9"/>
                    </a:solidFill>
                  </a:tcPr>
                </a:tc>
                <a:tc>
                  <a:txBody>
                    <a:bodyPr/>
                    <a:lstStyle/>
                    <a:p>
                      <a:pPr algn="r" fontAlgn="b"/>
                      <a:r>
                        <a:rPr lang="en-US" sz="2400" b="0" i="0" u="none" strike="noStrike">
                          <a:solidFill>
                            <a:srgbClr val="000000"/>
                          </a:solidFill>
                          <a:effectLst/>
                          <a:latin typeface="+mj-lt"/>
                        </a:rPr>
                        <a:t>0.64</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1.81</a:t>
                      </a:r>
                    </a:p>
                  </a:txBody>
                  <a:tcPr marL="7620" marR="7620" marT="7620" marB="0" anchor="b">
                    <a:solidFill>
                      <a:srgbClr val="D9D9D9"/>
                    </a:solidFill>
                  </a:tcPr>
                </a:tc>
                <a:tc>
                  <a:txBody>
                    <a:bodyPr/>
                    <a:lstStyle/>
                    <a:p>
                      <a:pPr algn="r" fontAlgn="b"/>
                      <a:r>
                        <a:rPr lang="en-US" sz="2400" b="0" i="0" u="none" strike="noStrike" dirty="0">
                          <a:solidFill>
                            <a:srgbClr val="000000"/>
                          </a:solidFill>
                          <a:effectLst/>
                          <a:latin typeface="+mj-lt"/>
                        </a:rPr>
                        <a:t>2.83</a:t>
                      </a:r>
                    </a:p>
                  </a:txBody>
                  <a:tcPr marL="7620" marR="7620" marT="7620" marB="0" anchor="b">
                    <a:solidFill>
                      <a:srgbClr val="D9D9D9"/>
                    </a:solidFill>
                  </a:tcPr>
                </a:tc>
              </a:tr>
              <a:tr h="370840">
                <a:tc>
                  <a:txBody>
                    <a:bodyPr/>
                    <a:lstStyle/>
                    <a:p>
                      <a:r>
                        <a:rPr lang="en-US" dirty="0" smtClean="0"/>
                        <a:t>LPV811</a:t>
                      </a:r>
                      <a:endParaRPr lang="en-US" dirty="0"/>
                    </a:p>
                  </a:txBody>
                  <a:tcPr/>
                </a:tc>
                <a:tc>
                  <a:txBody>
                    <a:bodyPr/>
                    <a:lstStyle/>
                    <a:p>
                      <a:r>
                        <a:rPr lang="en-US" dirty="0" smtClean="0"/>
                        <a:t>200</a:t>
                      </a:r>
                      <a:endParaRPr lang="en-US" dirty="0"/>
                    </a:p>
                  </a:txBody>
                  <a:tcPr/>
                </a:tc>
                <a:tc>
                  <a:txBody>
                    <a:bodyPr/>
                    <a:lstStyle/>
                    <a:p>
                      <a:pPr algn="r" fontAlgn="b"/>
                      <a:r>
                        <a:rPr lang="en-US" sz="2400" b="0" i="0" u="none" strike="noStrike" dirty="0">
                          <a:solidFill>
                            <a:srgbClr val="000000"/>
                          </a:solidFill>
                          <a:effectLst/>
                          <a:latin typeface="+mj-lt"/>
                        </a:rPr>
                        <a:t>0.26</a:t>
                      </a:r>
                    </a:p>
                  </a:txBody>
                  <a:tcPr marL="7620" marR="7620" marT="7620" marB="0" anchor="b"/>
                </a:tc>
                <a:tc>
                  <a:txBody>
                    <a:bodyPr/>
                    <a:lstStyle/>
                    <a:p>
                      <a:pPr algn="r" fontAlgn="b"/>
                      <a:r>
                        <a:rPr lang="en-US" sz="2400" b="0" i="0" u="none" strike="noStrike" dirty="0">
                          <a:solidFill>
                            <a:srgbClr val="000000"/>
                          </a:solidFill>
                          <a:effectLst/>
                          <a:latin typeface="+mj-lt"/>
                        </a:rPr>
                        <a:t>0.14</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2.83</a:t>
                      </a:r>
                    </a:p>
                  </a:txBody>
                  <a:tcPr marL="7620" marR="7620" marT="7620" marB="0" anchor="b"/>
                </a:tc>
                <a:tc>
                  <a:txBody>
                    <a:bodyPr/>
                    <a:lstStyle/>
                    <a:p>
                      <a:pPr algn="r" fontAlgn="b"/>
                      <a:r>
                        <a:rPr lang="en-US" sz="2400" b="0" i="0" u="none" strike="noStrike">
                          <a:solidFill>
                            <a:srgbClr val="000000"/>
                          </a:solidFill>
                          <a:effectLst/>
                          <a:latin typeface="+mj-lt"/>
                        </a:rPr>
                        <a:t>0.06</a:t>
                      </a:r>
                    </a:p>
                  </a:txBody>
                  <a:tcPr marL="7620" marR="7620" marT="7620" marB="0" anchor="b">
                    <a:solidFill>
                      <a:srgbClr val="B3B3B3"/>
                    </a:solidFill>
                  </a:tcPr>
                </a:tc>
                <a:tc>
                  <a:txBody>
                    <a:bodyPr/>
                    <a:lstStyle/>
                    <a:p>
                      <a:pPr algn="r" fontAlgn="b"/>
                      <a:r>
                        <a:rPr lang="en-US" sz="2400" b="0" i="0" u="none" strike="noStrike">
                          <a:solidFill>
                            <a:srgbClr val="000000"/>
                          </a:solidFill>
                          <a:effectLst/>
                          <a:latin typeface="+mj-lt"/>
                        </a:rPr>
                        <a:t>0.13</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1.81</a:t>
                      </a:r>
                    </a:p>
                  </a:txBody>
                  <a:tcPr marL="7620" marR="7620" marT="7620" marB="0" anchor="b">
                    <a:solidFill>
                      <a:srgbClr val="B3B3B3"/>
                    </a:solidFill>
                  </a:tcPr>
                </a:tc>
                <a:tc>
                  <a:txBody>
                    <a:bodyPr/>
                    <a:lstStyle/>
                    <a:p>
                      <a:pPr algn="r" fontAlgn="b"/>
                      <a:r>
                        <a:rPr lang="en-US" sz="2400" b="0" i="0" u="none" strike="noStrike" dirty="0">
                          <a:solidFill>
                            <a:srgbClr val="000000"/>
                          </a:solidFill>
                          <a:effectLst/>
                          <a:latin typeface="+mj-lt"/>
                        </a:rPr>
                        <a:t>2.00</a:t>
                      </a:r>
                    </a:p>
                  </a:txBody>
                  <a:tcPr marL="7620" marR="7620" marT="7620" marB="0" anchor="b">
                    <a:solidFill>
                      <a:srgbClr val="B3B3B3"/>
                    </a:solidFill>
                  </a:tcPr>
                </a:tc>
              </a:tr>
            </a:tbl>
          </a:graphicData>
        </a:graphic>
      </p:graphicFrame>
    </p:spTree>
    <p:extLst>
      <p:ext uri="{BB962C8B-B14F-4D97-AF65-F5344CB8AC3E}">
        <p14:creationId xmlns:p14="http://schemas.microsoft.com/office/powerpoint/2010/main" val="639235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6b: Measured </a:t>
            </a:r>
            <a:r>
              <a:rPr lang="en-US" dirty="0"/>
              <a:t>vs Expected Results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34</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859910643"/>
              </p:ext>
            </p:extLst>
          </p:nvPr>
        </p:nvGraphicFramePr>
        <p:xfrm>
          <a:off x="152397" y="2362200"/>
          <a:ext cx="14249406" cy="4389120"/>
        </p:xfrm>
        <a:graphic>
          <a:graphicData uri="http://schemas.openxmlformats.org/drawingml/2006/table">
            <a:tbl>
              <a:tblPr firstRow="1" bandRow="1">
                <a:tableStyleId>{5C22544A-7EE6-4342-B048-85BDC9FD1C3A}</a:tableStyleId>
              </a:tblPr>
              <a:tblGrid>
                <a:gridCol w="1428931"/>
                <a:gridCol w="1466672"/>
                <a:gridCol w="1447800"/>
                <a:gridCol w="1332417"/>
                <a:gridCol w="1428931"/>
                <a:gridCol w="1428931"/>
                <a:gridCol w="1428931"/>
                <a:gridCol w="1428931"/>
                <a:gridCol w="1428931"/>
                <a:gridCol w="1428931"/>
              </a:tblGrid>
              <a:tr h="370840">
                <a:tc>
                  <a:txBody>
                    <a:bodyPr/>
                    <a:lstStyle/>
                    <a:p>
                      <a:endParaRPr lang="en-US" dirty="0"/>
                    </a:p>
                  </a:txBody>
                  <a:tcPr/>
                </a:tc>
                <a:tc>
                  <a:txBody>
                    <a:bodyPr/>
                    <a:lstStyle/>
                    <a:p>
                      <a:endParaRPr lang="en-US" dirty="0"/>
                    </a:p>
                  </a:txBody>
                  <a:tcPr/>
                </a:tc>
                <a:tc gridSpan="4">
                  <a:txBody>
                    <a:bodyPr/>
                    <a:lstStyle/>
                    <a:p>
                      <a:r>
                        <a:rPr lang="en-US" baseline="0" dirty="0" smtClean="0"/>
                        <a:t>Calculated</a:t>
                      </a:r>
                      <a:endParaRPr lang="en-US" baseline="0" dirty="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gridSpan="4">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Your Measurements</a:t>
                      </a:r>
                    </a:p>
                  </a:txBody>
                  <a:tcPr>
                    <a:solidFill>
                      <a:srgbClr val="8C8C8C"/>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r>
              <a:tr h="370840">
                <a:tc>
                  <a:txBody>
                    <a:bodyPr/>
                    <a:lstStyle/>
                    <a:p>
                      <a:r>
                        <a:rPr lang="en-US" dirty="0" smtClean="0">
                          <a:solidFill>
                            <a:schemeClr val="bg1"/>
                          </a:solidFill>
                        </a:rPr>
                        <a:t>Amp</a:t>
                      </a:r>
                      <a:endParaRPr lang="en-US" dirty="0">
                        <a:solidFill>
                          <a:schemeClr val="bg1"/>
                        </a:solidFill>
                      </a:endParaRPr>
                    </a:p>
                  </a:txBody>
                  <a:tcPr>
                    <a:solidFill>
                      <a:srgbClr val="DE0000"/>
                    </a:solidFill>
                  </a:tcPr>
                </a:tc>
                <a:tc>
                  <a:txBody>
                    <a:bodyPr/>
                    <a:lstStyle/>
                    <a:p>
                      <a:r>
                        <a:rPr lang="en-US" dirty="0" smtClean="0">
                          <a:solidFill>
                            <a:schemeClr val="bg1"/>
                          </a:solidFill>
                        </a:rPr>
                        <a:t>Sampling Rate</a:t>
                      </a:r>
                      <a:endParaRPr lang="en-US" dirty="0">
                        <a:solidFill>
                          <a:schemeClr val="bg1"/>
                        </a:solidFill>
                      </a:endParaRPr>
                    </a:p>
                  </a:txBody>
                  <a:tcPr>
                    <a:solidFill>
                      <a:srgbClr val="DE0000"/>
                    </a:solidFill>
                  </a:tcPr>
                </a:tc>
                <a:tc>
                  <a:txBody>
                    <a:bodyPr/>
                    <a:lstStyle/>
                    <a:p>
                      <a:r>
                        <a:rPr lang="en-US" dirty="0" smtClean="0">
                          <a:solidFill>
                            <a:schemeClr val="bg1"/>
                          </a:solidFill>
                        </a:rPr>
                        <a:t>P</a:t>
                      </a:r>
                      <a:r>
                        <a:rPr lang="en-US" baseline="-25000" dirty="0" smtClean="0">
                          <a:solidFill>
                            <a:schemeClr val="bg1"/>
                          </a:solidFill>
                        </a:rPr>
                        <a:t>DVDD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P</a:t>
                      </a:r>
                      <a:r>
                        <a:rPr lang="en-US" baseline="-25000" dirty="0" smtClean="0">
                          <a:solidFill>
                            <a:schemeClr val="bg1"/>
                          </a:solidFill>
                        </a:rPr>
                        <a:t>AVDD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r>
                        <a:rPr lang="en-US" dirty="0" err="1" smtClean="0">
                          <a:solidFill>
                            <a:schemeClr val="bg1"/>
                          </a:solidFill>
                        </a:rPr>
                        <a:t>P</a:t>
                      </a:r>
                      <a:r>
                        <a:rPr lang="en-US" baseline="-25000" dirty="0" err="1" smtClean="0">
                          <a:solidFill>
                            <a:schemeClr val="bg1"/>
                          </a:solidFill>
                        </a:rPr>
                        <a:t>Q_Amp</a:t>
                      </a:r>
                      <a:endParaRPr lang="en-US" baseline="-25000" dirty="0" smtClean="0">
                        <a:solidFill>
                          <a:schemeClr val="bg1"/>
                        </a:solidFill>
                      </a:endParaRPr>
                    </a:p>
                    <a:p>
                      <a:r>
                        <a:rPr lang="en-US" baseline="0" dirty="0" smtClean="0">
                          <a:solidFill>
                            <a:schemeClr val="bg1"/>
                          </a:solidFill>
                        </a:rPr>
                        <a:t>(µW) Max</a:t>
                      </a:r>
                      <a:endParaRPr lang="en-US" baseline="0" dirty="0">
                        <a:solidFill>
                          <a:schemeClr val="bg1"/>
                        </a:solidFill>
                      </a:endParaRPr>
                    </a:p>
                  </a:txBody>
                  <a:tcPr>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P</a:t>
                      </a:r>
                      <a:r>
                        <a:rPr lang="en-US" baseline="-25000" dirty="0" smtClean="0">
                          <a:solidFill>
                            <a:schemeClr val="bg1"/>
                          </a:solidFill>
                        </a:rPr>
                        <a:t>TOTAL</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rPr>
                        <a:t>(µW) Max</a:t>
                      </a:r>
                    </a:p>
                  </a:txBody>
                  <a:tcPr>
                    <a:solidFill>
                      <a:srgbClr val="DE0000"/>
                    </a:solidFill>
                  </a:tcPr>
                </a:tc>
                <a:tc>
                  <a:txBody>
                    <a:bodyPr/>
                    <a:lstStyle/>
                    <a:p>
                      <a:r>
                        <a:rPr lang="en-US" dirty="0" smtClean="0"/>
                        <a:t>P</a:t>
                      </a:r>
                      <a:r>
                        <a:rPr lang="en-US" baseline="-25000" dirty="0" smtClean="0"/>
                        <a:t>DVDD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P</a:t>
                      </a:r>
                      <a:r>
                        <a:rPr lang="en-US" baseline="-25000" dirty="0" smtClean="0"/>
                        <a:t>AVDD</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c>
                  <a:txBody>
                    <a:bodyPr/>
                    <a:lstStyle/>
                    <a:p>
                      <a:r>
                        <a:rPr lang="en-US" dirty="0" err="1" smtClean="0"/>
                        <a:t>P</a:t>
                      </a:r>
                      <a:r>
                        <a:rPr lang="en-US" baseline="-25000" dirty="0" err="1" smtClean="0"/>
                        <a:t>Q_Amp</a:t>
                      </a:r>
                      <a:endParaRPr lang="en-US" baseline="-25000" dirty="0" smtClean="0"/>
                    </a:p>
                    <a:p>
                      <a:r>
                        <a:rPr lang="en-US" baseline="0" dirty="0" smtClean="0"/>
                        <a:t>(µW)</a:t>
                      </a:r>
                      <a:endParaRPr lang="en-US" baseline="0" dirty="0"/>
                    </a:p>
                  </a:txBody>
                  <a:tcPr>
                    <a:solidFill>
                      <a:srgbClr val="8C8C8C"/>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P</a:t>
                      </a:r>
                      <a:r>
                        <a:rPr lang="en-US" baseline="-25000" dirty="0" smtClean="0"/>
                        <a:t>TOTAL</a:t>
                      </a:r>
                    </a:p>
                    <a:p>
                      <a:pPr marL="0" marR="0" indent="0" algn="l" defTabSz="1218864" rtl="0" eaLnBrk="1" fontAlgn="auto" latinLnBrk="0" hangingPunct="1">
                        <a:lnSpc>
                          <a:spcPct val="100000"/>
                        </a:lnSpc>
                        <a:spcBef>
                          <a:spcPts val="0"/>
                        </a:spcBef>
                        <a:spcAft>
                          <a:spcPts val="0"/>
                        </a:spcAft>
                        <a:buClrTx/>
                        <a:buSzTx/>
                        <a:buFontTx/>
                        <a:buNone/>
                        <a:tabLst/>
                        <a:defRPr/>
                      </a:pPr>
                      <a:r>
                        <a:rPr lang="en-US" baseline="0" dirty="0" smtClean="0"/>
                        <a:t>(µW)</a:t>
                      </a:r>
                    </a:p>
                  </a:txBody>
                  <a:tcPr>
                    <a:solidFill>
                      <a:srgbClr val="8C8C8C"/>
                    </a:solidFill>
                  </a:tcPr>
                </a:tc>
              </a:tr>
              <a:tr h="370840">
                <a:tc>
                  <a:txBody>
                    <a:bodyPr/>
                    <a:lstStyle/>
                    <a:p>
                      <a:r>
                        <a:rPr lang="en-US" dirty="0" smtClean="0"/>
                        <a:t>OPA320</a:t>
                      </a:r>
                      <a:endParaRPr lang="en-US" dirty="0"/>
                    </a:p>
                  </a:txBody>
                  <a:tcPr/>
                </a:tc>
                <a:tc>
                  <a:txBody>
                    <a:bodyPr/>
                    <a:lstStyle/>
                    <a:p>
                      <a:r>
                        <a:rPr lang="en-US" dirty="0" smtClean="0"/>
                        <a:t>1M</a:t>
                      </a:r>
                      <a:endParaRPr lang="en-US" dirty="0"/>
                    </a:p>
                  </a:txBody>
                  <a:tcPr/>
                </a:tc>
                <a:tc>
                  <a:txBody>
                    <a:bodyPr/>
                    <a:lstStyle/>
                    <a:p>
                      <a:pPr algn="r" fontAlgn="b"/>
                      <a:r>
                        <a:rPr lang="en-US" sz="2400" b="0" i="0" u="none" strike="noStrike" dirty="0">
                          <a:solidFill>
                            <a:srgbClr val="000000"/>
                          </a:solidFill>
                          <a:effectLst/>
                          <a:latin typeface="+mj-lt"/>
                        </a:rPr>
                        <a:t>1306.80</a:t>
                      </a:r>
                    </a:p>
                  </a:txBody>
                  <a:tcPr marL="7620" marR="7620" marT="7620" marB="0" anchor="b"/>
                </a:tc>
                <a:tc>
                  <a:txBody>
                    <a:bodyPr/>
                    <a:lstStyle/>
                    <a:p>
                      <a:pPr algn="r" fontAlgn="b"/>
                      <a:r>
                        <a:rPr lang="en-US" sz="2400" b="0" i="0" u="none" strike="noStrike" dirty="0">
                          <a:solidFill>
                            <a:srgbClr val="000000"/>
                          </a:solidFill>
                          <a:effectLst/>
                          <a:latin typeface="+mj-lt"/>
                        </a:rPr>
                        <a:t>690.00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9871.80</a:t>
                      </a:r>
                    </a:p>
                  </a:txBody>
                  <a:tcPr marL="7620" marR="7620" marT="7620" marB="0" anchor="b"/>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r>
              <a:tr h="370840">
                <a:tc>
                  <a:txBody>
                    <a:bodyPr/>
                    <a:lstStyle/>
                    <a:p>
                      <a:r>
                        <a:rPr lang="en-US" dirty="0" smtClean="0"/>
                        <a:t>OPA320</a:t>
                      </a:r>
                      <a:endParaRPr lang="en-US" dirty="0"/>
                    </a:p>
                  </a:txBody>
                  <a:tcPr/>
                </a:tc>
                <a:tc>
                  <a:txBody>
                    <a:bodyPr/>
                    <a:lstStyle/>
                    <a:p>
                      <a:r>
                        <a:rPr lang="en-US" dirty="0" smtClean="0"/>
                        <a:t>500k</a:t>
                      </a:r>
                      <a:endParaRPr lang="en-US" dirty="0"/>
                    </a:p>
                  </a:txBody>
                  <a:tcPr/>
                </a:tc>
                <a:tc>
                  <a:txBody>
                    <a:bodyPr/>
                    <a:lstStyle/>
                    <a:p>
                      <a:pPr algn="r" fontAlgn="b"/>
                      <a:r>
                        <a:rPr lang="en-US" sz="2400" b="0" i="0" u="none" strike="noStrike" dirty="0">
                          <a:solidFill>
                            <a:srgbClr val="000000"/>
                          </a:solidFill>
                          <a:effectLst/>
                          <a:latin typeface="+mj-lt"/>
                        </a:rPr>
                        <a:t>653.40</a:t>
                      </a:r>
                    </a:p>
                  </a:txBody>
                  <a:tcPr marL="7620" marR="7620" marT="7620" marB="0" anchor="b"/>
                </a:tc>
                <a:tc>
                  <a:txBody>
                    <a:bodyPr/>
                    <a:lstStyle/>
                    <a:p>
                      <a:pPr algn="r" fontAlgn="b"/>
                      <a:r>
                        <a:rPr lang="en-US" sz="2400" b="0" i="0" u="none" strike="noStrike" dirty="0">
                          <a:solidFill>
                            <a:srgbClr val="000000"/>
                          </a:solidFill>
                          <a:effectLst/>
                          <a:latin typeface="+mj-lt"/>
                        </a:rPr>
                        <a:t>345.00</a:t>
                      </a:r>
                    </a:p>
                  </a:txBody>
                  <a:tcPr marL="7620" marR="7620" marT="7620" marB="0" anchor="b"/>
                </a:tc>
                <a:tc>
                  <a:txBody>
                    <a:bodyPr/>
                    <a:lstStyle/>
                    <a:p>
                      <a:pPr algn="r" fontAlgn="b"/>
                      <a:r>
                        <a:rPr lang="en-US" sz="2400" b="0" i="0" u="none" strike="noStrike">
                          <a:solidFill>
                            <a:srgbClr val="000000"/>
                          </a:solidFill>
                          <a:effectLst/>
                          <a:latin typeface="+mj-lt"/>
                        </a:rPr>
                        <a:t>7875.00</a:t>
                      </a:r>
                    </a:p>
                  </a:txBody>
                  <a:tcPr marL="7620" marR="7620" marT="7620" marB="0" anchor="b"/>
                </a:tc>
                <a:tc>
                  <a:txBody>
                    <a:bodyPr/>
                    <a:lstStyle/>
                    <a:p>
                      <a:pPr algn="r" fontAlgn="b"/>
                      <a:r>
                        <a:rPr lang="en-US" sz="2400" b="0" i="0" u="none" strike="noStrike">
                          <a:solidFill>
                            <a:srgbClr val="000000"/>
                          </a:solidFill>
                          <a:effectLst/>
                          <a:latin typeface="+mj-lt"/>
                        </a:rPr>
                        <a:t>8873.40</a:t>
                      </a:r>
                    </a:p>
                  </a:txBody>
                  <a:tcPr marL="7620" marR="7620" marT="7620" marB="0" anchor="b"/>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r>
              <a:tr h="370840">
                <a:tc>
                  <a:txBody>
                    <a:bodyPr/>
                    <a:lstStyle/>
                    <a:p>
                      <a:r>
                        <a:rPr lang="en-US" dirty="0" smtClean="0"/>
                        <a:t>TLV313</a:t>
                      </a:r>
                      <a:endParaRPr lang="en-US" dirty="0"/>
                    </a:p>
                  </a:txBody>
                  <a:tcPr/>
                </a:tc>
                <a:tc>
                  <a:txBody>
                    <a:bodyPr/>
                    <a:lstStyle/>
                    <a:p>
                      <a:r>
                        <a:rPr lang="en-US" dirty="0" smtClean="0"/>
                        <a:t>100k</a:t>
                      </a:r>
                      <a:endParaRPr lang="en-US" dirty="0"/>
                    </a:p>
                  </a:txBody>
                  <a:tcPr/>
                </a:tc>
                <a:tc>
                  <a:txBody>
                    <a:bodyPr/>
                    <a:lstStyle/>
                    <a:p>
                      <a:pPr algn="r" fontAlgn="b"/>
                      <a:r>
                        <a:rPr lang="en-US" sz="2400" b="0" i="0" u="none" strike="noStrike" dirty="0">
                          <a:solidFill>
                            <a:srgbClr val="000000"/>
                          </a:solidFill>
                          <a:effectLst/>
                          <a:latin typeface="+mj-lt"/>
                        </a:rPr>
                        <a:t>130.68</a:t>
                      </a:r>
                    </a:p>
                  </a:txBody>
                  <a:tcPr marL="7620" marR="7620" marT="7620" marB="0" anchor="b"/>
                </a:tc>
                <a:tc>
                  <a:txBody>
                    <a:bodyPr/>
                    <a:lstStyle/>
                    <a:p>
                      <a:pPr algn="r" fontAlgn="b"/>
                      <a:r>
                        <a:rPr lang="en-US" sz="2400" b="0" i="0" u="none" strike="noStrike" dirty="0">
                          <a:solidFill>
                            <a:srgbClr val="000000"/>
                          </a:solidFill>
                          <a:effectLst/>
                          <a:latin typeface="+mj-lt"/>
                        </a:rPr>
                        <a:t>69.00</a:t>
                      </a:r>
                    </a:p>
                  </a:txBody>
                  <a:tcPr marL="7620" marR="7620" marT="7620" marB="0" anchor="b"/>
                </a:tc>
                <a:tc>
                  <a:txBody>
                    <a:bodyPr/>
                    <a:lstStyle/>
                    <a:p>
                      <a:pPr algn="r" fontAlgn="b"/>
                      <a:r>
                        <a:rPr lang="en-US" sz="2400" b="0" i="0" u="none" strike="noStrike">
                          <a:solidFill>
                            <a:srgbClr val="000000"/>
                          </a:solidFill>
                          <a:effectLst/>
                          <a:latin typeface="+mj-lt"/>
                        </a:rPr>
                        <a:t>405.00</a:t>
                      </a:r>
                    </a:p>
                  </a:txBody>
                  <a:tcPr marL="7620" marR="7620" marT="7620" marB="0" anchor="b"/>
                </a:tc>
                <a:tc>
                  <a:txBody>
                    <a:bodyPr/>
                    <a:lstStyle/>
                    <a:p>
                      <a:pPr algn="r" fontAlgn="b"/>
                      <a:r>
                        <a:rPr lang="en-US" sz="2400" b="0" i="0" u="none" strike="noStrike">
                          <a:solidFill>
                            <a:srgbClr val="000000"/>
                          </a:solidFill>
                          <a:effectLst/>
                          <a:latin typeface="+mj-lt"/>
                        </a:rPr>
                        <a:t>604.68</a:t>
                      </a:r>
                    </a:p>
                  </a:txBody>
                  <a:tcPr marL="7620" marR="7620" marT="7620" marB="0" anchor="b"/>
                </a:tc>
                <a:tc>
                  <a:txBody>
                    <a:bodyPr/>
                    <a:lstStyle/>
                    <a:p>
                      <a:pPr algn="r" fontAlgn="b"/>
                      <a:endParaRPr lang="en-US" sz="2400" b="0" i="0" u="none" strike="noStrike">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r>
              <a:tr h="370840">
                <a:tc>
                  <a:txBody>
                    <a:bodyPr/>
                    <a:lstStyle/>
                    <a:p>
                      <a:r>
                        <a:rPr lang="en-US" dirty="0" smtClean="0"/>
                        <a:t>TLV313</a:t>
                      </a:r>
                      <a:endParaRPr lang="en-US" dirty="0"/>
                    </a:p>
                  </a:txBody>
                  <a:tcPr/>
                </a:tc>
                <a:tc>
                  <a:txBody>
                    <a:bodyPr/>
                    <a:lstStyle/>
                    <a:p>
                      <a:r>
                        <a:rPr lang="en-US" dirty="0" smtClean="0"/>
                        <a:t>10k</a:t>
                      </a:r>
                      <a:endParaRPr lang="en-US" dirty="0"/>
                    </a:p>
                  </a:txBody>
                  <a:tcPr/>
                </a:tc>
                <a:tc>
                  <a:txBody>
                    <a:bodyPr/>
                    <a:lstStyle/>
                    <a:p>
                      <a:pPr algn="r" fontAlgn="b"/>
                      <a:r>
                        <a:rPr lang="en-US" sz="2400" b="0" i="0" u="none" strike="noStrike" dirty="0">
                          <a:solidFill>
                            <a:srgbClr val="000000"/>
                          </a:solidFill>
                          <a:effectLst/>
                          <a:latin typeface="+mj-lt"/>
                        </a:rPr>
                        <a:t>13.07</a:t>
                      </a:r>
                    </a:p>
                  </a:txBody>
                  <a:tcPr marL="7620" marR="7620" marT="7620" marB="0" anchor="b"/>
                </a:tc>
                <a:tc>
                  <a:txBody>
                    <a:bodyPr/>
                    <a:lstStyle/>
                    <a:p>
                      <a:pPr algn="r" fontAlgn="b"/>
                      <a:r>
                        <a:rPr lang="en-US" sz="2400" b="0" i="0" u="none" strike="noStrike" dirty="0">
                          <a:solidFill>
                            <a:srgbClr val="000000"/>
                          </a:solidFill>
                          <a:effectLst/>
                          <a:latin typeface="+mj-lt"/>
                        </a:rPr>
                        <a:t>6.90</a:t>
                      </a:r>
                    </a:p>
                  </a:txBody>
                  <a:tcPr marL="7620" marR="7620" marT="7620" marB="0" anchor="b"/>
                </a:tc>
                <a:tc>
                  <a:txBody>
                    <a:bodyPr/>
                    <a:lstStyle/>
                    <a:p>
                      <a:pPr algn="r" fontAlgn="b"/>
                      <a:r>
                        <a:rPr lang="en-US" sz="2400" b="0" i="0" u="none" strike="noStrike" dirty="0">
                          <a:solidFill>
                            <a:srgbClr val="000000"/>
                          </a:solidFill>
                          <a:effectLst/>
                          <a:latin typeface="+mj-lt"/>
                        </a:rPr>
                        <a:t>405.00</a:t>
                      </a:r>
                    </a:p>
                  </a:txBody>
                  <a:tcPr marL="7620" marR="7620" marT="7620" marB="0" anchor="b"/>
                </a:tc>
                <a:tc>
                  <a:txBody>
                    <a:bodyPr/>
                    <a:lstStyle/>
                    <a:p>
                      <a:pPr algn="r" fontAlgn="b"/>
                      <a:r>
                        <a:rPr lang="en-US" sz="2400" b="0" i="0" u="none" strike="noStrike" dirty="0">
                          <a:solidFill>
                            <a:srgbClr val="000000"/>
                          </a:solidFill>
                          <a:effectLst/>
                          <a:latin typeface="+mj-lt"/>
                        </a:rPr>
                        <a:t>424.97</a:t>
                      </a:r>
                    </a:p>
                  </a:txBody>
                  <a:tcPr marL="7620" marR="7620" marT="7620" marB="0" anchor="b"/>
                </a:tc>
                <a:tc>
                  <a:txBody>
                    <a:bodyPr/>
                    <a:lstStyle/>
                    <a:p>
                      <a:pPr algn="r" fontAlgn="b"/>
                      <a:endParaRPr lang="en-US" sz="2400" b="0" i="0" u="none" strike="noStrike">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r>
              <a:tr h="370840">
                <a:tc>
                  <a:txBody>
                    <a:bodyPr/>
                    <a:lstStyle/>
                    <a:p>
                      <a:r>
                        <a:rPr lang="en-US" dirty="0" smtClean="0"/>
                        <a:t>LPV811</a:t>
                      </a:r>
                      <a:endParaRPr lang="en-US" dirty="0"/>
                    </a:p>
                  </a:txBody>
                  <a:tcPr/>
                </a:tc>
                <a:tc>
                  <a:txBody>
                    <a:bodyPr/>
                    <a:lstStyle/>
                    <a:p>
                      <a:r>
                        <a:rPr lang="en-US" dirty="0" smtClean="0"/>
                        <a:t>1k</a:t>
                      </a:r>
                      <a:endParaRPr lang="en-US" dirty="0"/>
                    </a:p>
                  </a:txBody>
                  <a:tcPr/>
                </a:tc>
                <a:tc>
                  <a:txBody>
                    <a:bodyPr/>
                    <a:lstStyle/>
                    <a:p>
                      <a:pPr algn="r" fontAlgn="b"/>
                      <a:r>
                        <a:rPr lang="en-US" sz="2400" b="0" i="0" u="none" strike="noStrike" dirty="0">
                          <a:solidFill>
                            <a:srgbClr val="000000"/>
                          </a:solidFill>
                          <a:effectLst/>
                          <a:latin typeface="+mj-lt"/>
                        </a:rPr>
                        <a:t>1.31</a:t>
                      </a:r>
                    </a:p>
                  </a:txBody>
                  <a:tcPr marL="7620" marR="7620" marT="7620" marB="0" anchor="b"/>
                </a:tc>
                <a:tc>
                  <a:txBody>
                    <a:bodyPr/>
                    <a:lstStyle/>
                    <a:p>
                      <a:pPr algn="r" fontAlgn="b"/>
                      <a:r>
                        <a:rPr lang="en-US" sz="2400" b="0" i="0" u="none" strike="noStrike" dirty="0">
                          <a:solidFill>
                            <a:srgbClr val="000000"/>
                          </a:solidFill>
                          <a:effectLst/>
                          <a:latin typeface="+mj-lt"/>
                        </a:rPr>
                        <a:t>0.69</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4.43</a:t>
                      </a:r>
                    </a:p>
                  </a:txBody>
                  <a:tcPr marL="7620" marR="7620" marT="7620" marB="0" anchor="b"/>
                </a:tc>
                <a:tc>
                  <a:txBody>
                    <a:bodyPr/>
                    <a:lstStyle/>
                    <a:p>
                      <a:pPr algn="r" fontAlgn="b"/>
                      <a:endParaRPr lang="en-US" sz="2400" b="0" i="0" u="none" strike="noStrike">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D9D9D9"/>
                    </a:solidFill>
                  </a:tcPr>
                </a:tc>
              </a:tr>
              <a:tr h="370840">
                <a:tc>
                  <a:txBody>
                    <a:bodyPr/>
                    <a:lstStyle/>
                    <a:p>
                      <a:r>
                        <a:rPr lang="en-US" dirty="0" smtClean="0"/>
                        <a:t>LPV811</a:t>
                      </a:r>
                      <a:endParaRPr lang="en-US" dirty="0"/>
                    </a:p>
                  </a:txBody>
                  <a:tcPr/>
                </a:tc>
                <a:tc>
                  <a:txBody>
                    <a:bodyPr/>
                    <a:lstStyle/>
                    <a:p>
                      <a:r>
                        <a:rPr lang="en-US" dirty="0" smtClean="0"/>
                        <a:t>200</a:t>
                      </a:r>
                      <a:endParaRPr lang="en-US" dirty="0"/>
                    </a:p>
                  </a:txBody>
                  <a:tcPr/>
                </a:tc>
                <a:tc>
                  <a:txBody>
                    <a:bodyPr/>
                    <a:lstStyle/>
                    <a:p>
                      <a:pPr algn="r" fontAlgn="b"/>
                      <a:r>
                        <a:rPr lang="en-US" sz="2400" b="0" i="0" u="none" strike="noStrike" dirty="0">
                          <a:solidFill>
                            <a:srgbClr val="000000"/>
                          </a:solidFill>
                          <a:effectLst/>
                          <a:latin typeface="+mj-lt"/>
                        </a:rPr>
                        <a:t>0.26</a:t>
                      </a:r>
                    </a:p>
                  </a:txBody>
                  <a:tcPr marL="7620" marR="7620" marT="7620" marB="0" anchor="b"/>
                </a:tc>
                <a:tc>
                  <a:txBody>
                    <a:bodyPr/>
                    <a:lstStyle/>
                    <a:p>
                      <a:pPr algn="r" fontAlgn="b"/>
                      <a:r>
                        <a:rPr lang="en-US" sz="2400" b="0" i="0" u="none" strike="noStrike" dirty="0">
                          <a:solidFill>
                            <a:srgbClr val="000000"/>
                          </a:solidFill>
                          <a:effectLst/>
                          <a:latin typeface="+mj-lt"/>
                        </a:rPr>
                        <a:t>0.14</a:t>
                      </a:r>
                    </a:p>
                  </a:txBody>
                  <a:tcPr marL="7620" marR="7620" marT="7620" marB="0" anchor="b"/>
                </a:tc>
                <a:tc>
                  <a:txBody>
                    <a:bodyPr/>
                    <a:lstStyle/>
                    <a:p>
                      <a:pPr algn="r" fontAlgn="b"/>
                      <a:r>
                        <a:rPr lang="en-US" sz="2400" b="0" i="0" u="none" strike="noStrike" dirty="0">
                          <a:solidFill>
                            <a:srgbClr val="000000"/>
                          </a:solidFill>
                          <a:effectLst/>
                          <a:latin typeface="+mj-lt"/>
                        </a:rPr>
                        <a:t>2.43</a:t>
                      </a:r>
                    </a:p>
                  </a:txBody>
                  <a:tcPr marL="7620" marR="7620" marT="7620" marB="0" anchor="b"/>
                </a:tc>
                <a:tc>
                  <a:txBody>
                    <a:bodyPr/>
                    <a:lstStyle/>
                    <a:p>
                      <a:pPr algn="r" fontAlgn="b"/>
                      <a:r>
                        <a:rPr lang="en-US" sz="2400" b="0" i="0" u="none" strike="noStrike" dirty="0">
                          <a:solidFill>
                            <a:srgbClr val="000000"/>
                          </a:solidFill>
                          <a:effectLst/>
                          <a:latin typeface="+mj-lt"/>
                        </a:rPr>
                        <a:t>2.83</a:t>
                      </a:r>
                    </a:p>
                  </a:txBody>
                  <a:tcPr marL="7620" marR="7620" marT="7620" marB="0" anchor="b"/>
                </a:tc>
                <a:tc>
                  <a:txBody>
                    <a:bodyPr/>
                    <a:lstStyle/>
                    <a:p>
                      <a:pPr algn="r" fontAlgn="b"/>
                      <a:endParaRPr lang="en-US" sz="2400" b="0" i="0" u="none" strike="noStrike">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c>
                  <a:txBody>
                    <a:bodyPr/>
                    <a:lstStyle/>
                    <a:p>
                      <a:pPr algn="r" fontAlgn="b"/>
                      <a:endParaRPr lang="en-US" sz="2400" b="0" i="0" u="none" strike="noStrike" dirty="0">
                        <a:solidFill>
                          <a:srgbClr val="000000"/>
                        </a:solidFill>
                        <a:effectLst/>
                        <a:latin typeface="+mj-lt"/>
                      </a:endParaRPr>
                    </a:p>
                  </a:txBody>
                  <a:tcPr marL="7620" marR="7620" marT="7620" marB="0" anchor="b">
                    <a:solidFill>
                      <a:srgbClr val="B3B3B3"/>
                    </a:solidFill>
                  </a:tcPr>
                </a:tc>
              </a:tr>
            </a:tbl>
          </a:graphicData>
        </a:graphic>
      </p:graphicFrame>
    </p:spTree>
    <p:extLst>
      <p:ext uri="{BB962C8B-B14F-4D97-AF65-F5344CB8AC3E}">
        <p14:creationId xmlns:p14="http://schemas.microsoft.com/office/powerpoint/2010/main" val="6140970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35</a:t>
            </a:fld>
            <a:endParaRPr lang="en-US"/>
          </a:p>
        </p:txBody>
      </p:sp>
      <p:sp>
        <p:nvSpPr>
          <p:cNvPr id="4" name="Title 1"/>
          <p:cNvSpPr txBox="1">
            <a:spLocks/>
          </p:cNvSpPr>
          <p:nvPr/>
        </p:nvSpPr>
        <p:spPr>
          <a:xfrm>
            <a:off x="2743200" y="3224212"/>
            <a:ext cx="9677400" cy="814388"/>
          </a:xfrm>
          <a:prstGeom prst="rect">
            <a:avLst/>
          </a:prstGeom>
        </p:spPr>
        <p:txBody>
          <a:bodyPr/>
          <a:lst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algn="ctr" defTabSz="914400"/>
            <a:r>
              <a:rPr lang="en-US" sz="7200" kern="0" dirty="0" smtClean="0"/>
              <a:t>Thanks for your time!</a:t>
            </a:r>
            <a:endParaRPr lang="en-US" sz="7200" kern="0" dirty="0"/>
          </a:p>
        </p:txBody>
      </p:sp>
    </p:spTree>
    <p:extLst>
      <p:ext uri="{BB962C8B-B14F-4D97-AF65-F5344CB8AC3E}">
        <p14:creationId xmlns:p14="http://schemas.microsoft.com/office/powerpoint/2010/main" val="1188350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Acquisition Time: Internal Conversion Clock</a:t>
            </a:r>
            <a:endParaRPr lang="en-US" dirty="0"/>
          </a:p>
        </p:txBody>
      </p:sp>
      <p:sp>
        <p:nvSpPr>
          <p:cNvPr id="3" name="Content Placeholder 2"/>
          <p:cNvSpPr>
            <a:spLocks noGrp="1"/>
          </p:cNvSpPr>
          <p:nvPr>
            <p:ph idx="1"/>
          </p:nvPr>
        </p:nvSpPr>
        <p:spPr/>
        <p:txBody>
          <a:bodyPr/>
          <a:lstStyle/>
          <a:p>
            <a:r>
              <a:rPr lang="en-US" dirty="0" smtClean="0"/>
              <a:t>Conversion time is fixed due to internal conversion clock</a:t>
            </a:r>
          </a:p>
          <a:p>
            <a:r>
              <a:rPr lang="en-US" dirty="0"/>
              <a:t>SCLK sets data output speed </a:t>
            </a:r>
            <a:r>
              <a:rPr lang="en-US" dirty="0" smtClean="0"/>
              <a:t>only, doesn’t effect conversion / acquisition time</a:t>
            </a:r>
          </a:p>
          <a:p>
            <a:r>
              <a:rPr lang="en-US" dirty="0" smtClean="0"/>
              <a:t>Slower sampling rate directly adds more time for acquisition</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a:t>
            </a:fld>
            <a:endParaRPr lang="en-US"/>
          </a:p>
        </p:txBody>
      </p:sp>
      <p:sp>
        <p:nvSpPr>
          <p:cNvPr id="6" name="Rounded Rectangle 5"/>
          <p:cNvSpPr/>
          <p:nvPr/>
        </p:nvSpPr>
        <p:spPr>
          <a:xfrm>
            <a:off x="9982200" y="4267200"/>
            <a:ext cx="2743200" cy="2057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Examples:</a:t>
            </a:r>
          </a:p>
          <a:p>
            <a:pPr algn="ctr"/>
            <a:endParaRPr lang="en-US" dirty="0">
              <a:solidFill>
                <a:schemeClr val="tx1"/>
              </a:solidFill>
            </a:endParaRPr>
          </a:p>
          <a:p>
            <a:pPr algn="ctr"/>
            <a:r>
              <a:rPr lang="en-US" dirty="0" smtClean="0">
                <a:solidFill>
                  <a:schemeClr val="tx1"/>
                </a:solidFill>
              </a:rPr>
              <a:t>ADS8881</a:t>
            </a:r>
            <a:endParaRPr lang="en-US" dirty="0">
              <a:solidFill>
                <a:schemeClr val="tx1"/>
              </a:solidFill>
            </a:endParaRPr>
          </a:p>
          <a:p>
            <a:pPr algn="ctr"/>
            <a:r>
              <a:rPr lang="en-US" dirty="0">
                <a:solidFill>
                  <a:schemeClr val="tx1"/>
                </a:solidFill>
              </a:rPr>
              <a:t>ADS8332</a:t>
            </a:r>
          </a:p>
        </p:txBody>
      </p:sp>
      <p:cxnSp>
        <p:nvCxnSpPr>
          <p:cNvPr id="8" name="Straight Arrow Connector 7"/>
          <p:cNvCxnSpPr/>
          <p:nvPr/>
        </p:nvCxnSpPr>
        <p:spPr>
          <a:xfrm>
            <a:off x="5257800" y="3810000"/>
            <a:ext cx="3048000" cy="0"/>
          </a:xfrm>
          <a:prstGeom prst="straightConnector1">
            <a:avLst/>
          </a:prstGeom>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257800" y="6172200"/>
            <a:ext cx="1143000" cy="0"/>
          </a:xfrm>
          <a:prstGeom prst="straightConnector1">
            <a:avLst/>
          </a:prstGeom>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3134968426"/>
              </p:ext>
            </p:extLst>
          </p:nvPr>
        </p:nvGraphicFramePr>
        <p:xfrm>
          <a:off x="211132" y="2854385"/>
          <a:ext cx="8247068" cy="4460815"/>
        </p:xfrm>
        <a:graphic>
          <a:graphicData uri="http://schemas.openxmlformats.org/presentationml/2006/ole">
            <mc:AlternateContent xmlns:mc="http://schemas.openxmlformats.org/markup-compatibility/2006">
              <mc:Choice xmlns:v="urn:schemas-microsoft-com:vml" Requires="v">
                <p:oleObj spid="_x0000_s23694" name="Visio" r:id="rId5" imgW="7219839" imgH="3905129" progId="Visio.Drawing.15">
                  <p:embed/>
                </p:oleObj>
              </mc:Choice>
              <mc:Fallback>
                <p:oleObj name="Visio" r:id="rId5" imgW="7219839" imgH="3905129" progId="Visio.Drawing.15">
                  <p:embed/>
                  <p:pic>
                    <p:nvPicPr>
                      <p:cNvPr id="0" name=""/>
                      <p:cNvPicPr/>
                      <p:nvPr/>
                    </p:nvPicPr>
                    <p:blipFill>
                      <a:blip r:embed="rId6"/>
                      <a:stretch>
                        <a:fillRect/>
                      </a:stretch>
                    </p:blipFill>
                    <p:spPr>
                      <a:xfrm>
                        <a:off x="211132" y="2854385"/>
                        <a:ext cx="8247068" cy="4460815"/>
                      </a:xfrm>
                      <a:prstGeom prst="rect">
                        <a:avLst/>
                      </a:prstGeom>
                    </p:spPr>
                  </p:pic>
                </p:oleObj>
              </mc:Fallback>
            </mc:AlternateContent>
          </a:graphicData>
        </a:graphic>
      </p:graphicFrame>
    </p:spTree>
    <p:extLst>
      <p:ext uri="{BB962C8B-B14F-4D97-AF65-F5344CB8AC3E}">
        <p14:creationId xmlns:p14="http://schemas.microsoft.com/office/powerpoint/2010/main" val="225065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Acquisition Time: External Conversion Clock</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a:t>
            </a:fld>
            <a:endParaRPr lang="en-US"/>
          </a:p>
        </p:txBody>
      </p:sp>
      <p:sp>
        <p:nvSpPr>
          <p:cNvPr id="7" name="Content Placeholder 2"/>
          <p:cNvSpPr>
            <a:spLocks noGrp="1"/>
          </p:cNvSpPr>
          <p:nvPr>
            <p:ph idx="1"/>
          </p:nvPr>
        </p:nvSpPr>
        <p:spPr>
          <a:xfrm>
            <a:off x="533406" y="1258172"/>
            <a:ext cx="13548360" cy="5935118"/>
          </a:xfrm>
        </p:spPr>
        <p:txBody>
          <a:bodyPr/>
          <a:lstStyle/>
          <a:p>
            <a:r>
              <a:rPr lang="en-US" dirty="0" smtClean="0"/>
              <a:t>SCLK sets data output speed and conversion time</a:t>
            </a:r>
          </a:p>
          <a:p>
            <a:r>
              <a:rPr lang="en-US" dirty="0" smtClean="0"/>
              <a:t>Increasing SCLK frequency increases acquisition time for same sampling rate</a:t>
            </a:r>
          </a:p>
          <a:p>
            <a:r>
              <a:rPr lang="en-US" dirty="0" smtClean="0"/>
              <a:t>Slower sampling rate with the same SCLK frequency increases acquisition time</a:t>
            </a:r>
            <a:endParaRPr lang="en-US" dirty="0"/>
          </a:p>
        </p:txBody>
      </p:sp>
      <p:sp>
        <p:nvSpPr>
          <p:cNvPr id="3" name="Rounded Rectangle 2"/>
          <p:cNvSpPr/>
          <p:nvPr/>
        </p:nvSpPr>
        <p:spPr>
          <a:xfrm>
            <a:off x="10324618" y="3886200"/>
            <a:ext cx="2895600" cy="1981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Examples:</a:t>
            </a:r>
          </a:p>
          <a:p>
            <a:pPr algn="ctr"/>
            <a:endParaRPr lang="en-US" dirty="0">
              <a:solidFill>
                <a:schemeClr val="tx1"/>
              </a:solidFill>
            </a:endParaRPr>
          </a:p>
          <a:p>
            <a:pPr algn="ctr"/>
            <a:r>
              <a:rPr lang="en-US" dirty="0">
                <a:solidFill>
                  <a:schemeClr val="tx1"/>
                </a:solidFill>
              </a:rPr>
              <a:t>ADS7042</a:t>
            </a:r>
            <a:br>
              <a:rPr lang="en-US" dirty="0">
                <a:solidFill>
                  <a:schemeClr val="tx1"/>
                </a:solidFill>
              </a:rPr>
            </a:br>
            <a:r>
              <a:rPr lang="en-US" dirty="0">
                <a:solidFill>
                  <a:schemeClr val="tx1"/>
                </a:solidFill>
              </a:rPr>
              <a:t>ADS7056</a:t>
            </a:r>
          </a:p>
        </p:txBody>
      </p:sp>
      <p:cxnSp>
        <p:nvCxnSpPr>
          <p:cNvPr id="8" name="Straight Arrow Connector 7"/>
          <p:cNvCxnSpPr/>
          <p:nvPr/>
        </p:nvCxnSpPr>
        <p:spPr>
          <a:xfrm>
            <a:off x="1390650" y="3810000"/>
            <a:ext cx="4038600" cy="0"/>
          </a:xfrm>
          <a:prstGeom prst="straightConnector1">
            <a:avLst/>
          </a:prstGeom>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390650" y="6305550"/>
            <a:ext cx="1219200" cy="0"/>
          </a:xfrm>
          <a:prstGeom prst="straightConnector1">
            <a:avLst/>
          </a:prstGeom>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3603627966"/>
              </p:ext>
            </p:extLst>
          </p:nvPr>
        </p:nvGraphicFramePr>
        <p:xfrm>
          <a:off x="838200" y="2865409"/>
          <a:ext cx="7848600" cy="4525991"/>
        </p:xfrm>
        <a:graphic>
          <a:graphicData uri="http://schemas.openxmlformats.org/presentationml/2006/ole">
            <mc:AlternateContent xmlns:mc="http://schemas.openxmlformats.org/markup-compatibility/2006">
              <mc:Choice xmlns:v="urn:schemas-microsoft-com:vml" Requires="v">
                <p:oleObj spid="_x0000_s22766" name="Visio" r:id="rId5" imgW="7019812" imgH="4048194" progId="Visio.Drawing.15">
                  <p:embed/>
                </p:oleObj>
              </mc:Choice>
              <mc:Fallback>
                <p:oleObj name="Visio" r:id="rId5" imgW="7019812" imgH="4048194" progId="Visio.Drawing.15">
                  <p:embed/>
                  <p:pic>
                    <p:nvPicPr>
                      <p:cNvPr id="0" name=""/>
                      <p:cNvPicPr/>
                      <p:nvPr/>
                    </p:nvPicPr>
                    <p:blipFill>
                      <a:blip r:embed="rId6"/>
                      <a:stretch>
                        <a:fillRect/>
                      </a:stretch>
                    </p:blipFill>
                    <p:spPr>
                      <a:xfrm>
                        <a:off x="838200" y="2865409"/>
                        <a:ext cx="7848600" cy="4525991"/>
                      </a:xfrm>
                      <a:prstGeom prst="rect">
                        <a:avLst/>
                      </a:prstGeom>
                    </p:spPr>
                  </p:pic>
                </p:oleObj>
              </mc:Fallback>
            </mc:AlternateContent>
          </a:graphicData>
        </a:graphic>
      </p:graphicFrame>
    </p:spTree>
    <p:extLst>
      <p:ext uri="{BB962C8B-B14F-4D97-AF65-F5344CB8AC3E}">
        <p14:creationId xmlns:p14="http://schemas.microsoft.com/office/powerpoint/2010/main" val="14775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Acquisition Time: Other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6</a:t>
            </a:fld>
            <a:endParaRPr lang="en-US"/>
          </a:p>
        </p:txBody>
      </p:sp>
      <p:sp>
        <p:nvSpPr>
          <p:cNvPr id="7" name="Content Placeholder 2"/>
          <p:cNvSpPr>
            <a:spLocks noGrp="1"/>
          </p:cNvSpPr>
          <p:nvPr>
            <p:ph idx="1"/>
          </p:nvPr>
        </p:nvSpPr>
        <p:spPr>
          <a:xfrm>
            <a:off x="533406" y="1258172"/>
            <a:ext cx="13548360" cy="5935118"/>
          </a:xfrm>
        </p:spPr>
        <p:txBody>
          <a:bodyPr/>
          <a:lstStyle/>
          <a:p>
            <a:r>
              <a:rPr lang="en-US" dirty="0" smtClean="0"/>
              <a:t>I2C</a:t>
            </a:r>
          </a:p>
          <a:p>
            <a:r>
              <a:rPr lang="en-US" dirty="0" smtClean="0"/>
              <a:t>Fixed Acquisition</a:t>
            </a:r>
          </a:p>
          <a:p>
            <a:r>
              <a:rPr lang="en-US" dirty="0" smtClean="0"/>
              <a:t>Always check the datasheet for timing diagram</a:t>
            </a:r>
            <a:endParaRPr lang="en-US"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387" y="3886200"/>
            <a:ext cx="8726214"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ounded Rectangle 2"/>
          <p:cNvSpPr/>
          <p:nvPr/>
        </p:nvSpPr>
        <p:spPr>
          <a:xfrm>
            <a:off x="1447800" y="4572000"/>
            <a:ext cx="1524000" cy="2286000"/>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85800" y="6858000"/>
            <a:ext cx="3048000" cy="400110"/>
          </a:xfrm>
          <a:prstGeom prst="rect">
            <a:avLst/>
          </a:prstGeom>
          <a:noFill/>
        </p:spPr>
        <p:txBody>
          <a:bodyPr wrap="square" rtlCol="0">
            <a:spAutoFit/>
          </a:bodyPr>
          <a:lstStyle/>
          <a:p>
            <a:pPr algn="ctr"/>
            <a:r>
              <a:rPr lang="en-US" sz="2000" dirty="0" smtClean="0">
                <a:solidFill>
                  <a:srgbClr val="FF0000"/>
                </a:solidFill>
              </a:rPr>
              <a:t>Fixed Acquisition Time</a:t>
            </a:r>
            <a:endParaRPr lang="en-US" sz="2000" dirty="0">
              <a:solidFill>
                <a:srgbClr val="FF0000"/>
              </a:solidFill>
            </a:endParaRPr>
          </a:p>
        </p:txBody>
      </p:sp>
      <p:sp>
        <p:nvSpPr>
          <p:cNvPr id="9" name="Rounded Rectangle 8"/>
          <p:cNvSpPr/>
          <p:nvPr/>
        </p:nvSpPr>
        <p:spPr>
          <a:xfrm>
            <a:off x="9372600" y="3581400"/>
            <a:ext cx="5181600" cy="2286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Examples:</a:t>
            </a:r>
          </a:p>
          <a:p>
            <a:pPr algn="ctr"/>
            <a:endParaRPr lang="en-US" dirty="0">
              <a:solidFill>
                <a:schemeClr val="tx1"/>
              </a:solidFill>
            </a:endParaRPr>
          </a:p>
          <a:p>
            <a:pPr algn="ctr"/>
            <a:r>
              <a:rPr lang="en-US" dirty="0">
                <a:solidFill>
                  <a:schemeClr val="tx1"/>
                </a:solidFill>
              </a:rPr>
              <a:t>ADS7924 – I2C</a:t>
            </a:r>
          </a:p>
          <a:p>
            <a:pPr algn="ctr"/>
            <a:r>
              <a:rPr lang="en-US" dirty="0">
                <a:solidFill>
                  <a:schemeClr val="tx1"/>
                </a:solidFill>
              </a:rPr>
              <a:t>ADS8321 – </a:t>
            </a:r>
            <a:r>
              <a:rPr lang="en-US" dirty="0" smtClean="0">
                <a:solidFill>
                  <a:schemeClr val="tx1"/>
                </a:solidFill>
              </a:rPr>
              <a:t>Fixed Acquisition</a:t>
            </a:r>
            <a:endParaRPr lang="en-US" dirty="0">
              <a:solidFill>
                <a:schemeClr val="tx1"/>
              </a:solidFill>
            </a:endParaRPr>
          </a:p>
          <a:p>
            <a:pPr algn="ctr"/>
            <a:endParaRPr lang="en-US" dirty="0">
              <a:solidFill>
                <a:schemeClr val="tx1"/>
              </a:solidFill>
            </a:endParaRPr>
          </a:p>
        </p:txBody>
      </p:sp>
    </p:spTree>
    <p:extLst>
      <p:ext uri="{BB962C8B-B14F-4D97-AF65-F5344CB8AC3E}">
        <p14:creationId xmlns:p14="http://schemas.microsoft.com/office/powerpoint/2010/main" val="2422971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981200" y="1600200"/>
            <a:ext cx="4800600" cy="4876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9982200" y="1600200"/>
            <a:ext cx="1257300" cy="4876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1277600" y="1584366"/>
            <a:ext cx="1257300" cy="4876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Power of a SAR ADC</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7</a:t>
            </a:fld>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962325751"/>
              </p:ext>
            </p:extLst>
          </p:nvPr>
        </p:nvGraphicFramePr>
        <p:xfrm>
          <a:off x="2094868" y="1878549"/>
          <a:ext cx="10440664" cy="4522251"/>
        </p:xfrm>
        <a:graphic>
          <a:graphicData uri="http://schemas.openxmlformats.org/presentationml/2006/ole">
            <mc:AlternateContent xmlns:mc="http://schemas.openxmlformats.org/markup-compatibility/2006">
              <mc:Choice xmlns:v="urn:schemas-microsoft-com:vml" Requires="v">
                <p:oleObj spid="_x0000_s18775" name="Visio" r:id="rId4" imgW="3712437" imgH="1539810" progId="Visio.Drawing.11">
                  <p:embed/>
                </p:oleObj>
              </mc:Choice>
              <mc:Fallback>
                <p:oleObj name="Visio" r:id="rId4" imgW="3712437" imgH="1539810" progId="Visio.Drawing.11">
                  <p:embed/>
                  <p:pic>
                    <p:nvPicPr>
                      <p:cNvPr id="0" name=""/>
                      <p:cNvPicPr/>
                      <p:nvPr/>
                    </p:nvPicPr>
                    <p:blipFill>
                      <a:blip r:embed="rId5"/>
                      <a:stretch>
                        <a:fillRect/>
                      </a:stretch>
                    </p:blipFill>
                    <p:spPr>
                      <a:xfrm>
                        <a:off x="2094868" y="1878549"/>
                        <a:ext cx="10440664" cy="4522251"/>
                      </a:xfrm>
                      <a:prstGeom prst="rect">
                        <a:avLst/>
                      </a:prstGeom>
                    </p:spPr>
                  </p:pic>
                </p:oleObj>
              </mc:Fallback>
            </mc:AlternateContent>
          </a:graphicData>
        </a:graphic>
      </p:graphicFrame>
      <p:sp>
        <p:nvSpPr>
          <p:cNvPr id="8" name="TextBox 7"/>
          <p:cNvSpPr txBox="1"/>
          <p:nvPr/>
        </p:nvSpPr>
        <p:spPr>
          <a:xfrm>
            <a:off x="1981200" y="1137791"/>
            <a:ext cx="4800600" cy="538609"/>
          </a:xfrm>
          <a:prstGeom prst="rect">
            <a:avLst/>
          </a:prstGeom>
          <a:noFill/>
        </p:spPr>
        <p:txBody>
          <a:bodyPr wrap="square" rtlCol="0">
            <a:spAutoFit/>
          </a:bodyPr>
          <a:lstStyle/>
          <a:p>
            <a:pPr algn="ctr"/>
            <a:r>
              <a:rPr lang="en-US" dirty="0" smtClean="0"/>
              <a:t>Front-End Driver Power</a:t>
            </a:r>
            <a:endParaRPr lang="en-US" dirty="0"/>
          </a:p>
        </p:txBody>
      </p:sp>
      <p:sp>
        <p:nvSpPr>
          <p:cNvPr id="13" name="TextBox 12"/>
          <p:cNvSpPr txBox="1"/>
          <p:nvPr/>
        </p:nvSpPr>
        <p:spPr>
          <a:xfrm>
            <a:off x="8210550" y="1066800"/>
            <a:ext cx="4800600" cy="538609"/>
          </a:xfrm>
          <a:prstGeom prst="rect">
            <a:avLst/>
          </a:prstGeom>
          <a:noFill/>
        </p:spPr>
        <p:txBody>
          <a:bodyPr wrap="square" rtlCol="0">
            <a:spAutoFit/>
          </a:bodyPr>
          <a:lstStyle/>
          <a:p>
            <a:pPr algn="ctr"/>
            <a:r>
              <a:rPr lang="en-US" dirty="0" smtClean="0"/>
              <a:t>Analog Supply Power</a:t>
            </a:r>
            <a:endParaRPr lang="en-US" dirty="0"/>
          </a:p>
        </p:txBody>
      </p:sp>
      <p:sp>
        <p:nvSpPr>
          <p:cNvPr id="14" name="TextBox 13"/>
          <p:cNvSpPr txBox="1"/>
          <p:nvPr/>
        </p:nvSpPr>
        <p:spPr>
          <a:xfrm>
            <a:off x="9505950" y="6400800"/>
            <a:ext cx="4800600" cy="538609"/>
          </a:xfrm>
          <a:prstGeom prst="rect">
            <a:avLst/>
          </a:prstGeom>
          <a:noFill/>
        </p:spPr>
        <p:txBody>
          <a:bodyPr wrap="square" rtlCol="0">
            <a:spAutoFit/>
          </a:bodyPr>
          <a:lstStyle/>
          <a:p>
            <a:pPr algn="ctr"/>
            <a:r>
              <a:rPr lang="en-US" dirty="0" smtClean="0"/>
              <a:t>Digital Supply Power</a:t>
            </a:r>
            <a:endParaRPr lang="en-US" dirty="0"/>
          </a:p>
        </p:txBody>
      </p:sp>
    </p:spTree>
    <p:extLst>
      <p:ext uri="{BB962C8B-B14F-4D97-AF65-F5344CB8AC3E}">
        <p14:creationId xmlns:p14="http://schemas.microsoft.com/office/powerpoint/2010/main" val="42899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8"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6123041" y="4845050"/>
            <a:ext cx="952500" cy="26987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Analog Supply (AVDD) Power Consumption</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8</a:t>
            </a:fld>
            <a:endParaRPr lang="en-US"/>
          </a:p>
        </p:txBody>
      </p:sp>
      <p:grpSp>
        <p:nvGrpSpPr>
          <p:cNvPr id="8" name="Group 7"/>
          <p:cNvGrpSpPr/>
          <p:nvPr/>
        </p:nvGrpSpPr>
        <p:grpSpPr>
          <a:xfrm>
            <a:off x="8453065" y="1174750"/>
            <a:ext cx="4500935" cy="3397250"/>
            <a:chOff x="7667624" y="3670300"/>
            <a:chExt cx="5172075" cy="3854450"/>
          </a:xfrm>
        </p:grpSpPr>
        <p:pic>
          <p:nvPicPr>
            <p:cNvPr id="4180" name="Picture 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24" y="3962400"/>
              <a:ext cx="5172075"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920161" y="3670300"/>
              <a:ext cx="2667000" cy="400110"/>
            </a:xfrm>
            <a:prstGeom prst="rect">
              <a:avLst/>
            </a:prstGeom>
            <a:noFill/>
          </p:spPr>
          <p:txBody>
            <a:bodyPr wrap="square" rtlCol="0">
              <a:spAutoFit/>
            </a:bodyPr>
            <a:lstStyle/>
            <a:p>
              <a:pPr algn="ctr"/>
              <a:r>
                <a:rPr lang="en-US" sz="2000" dirty="0" smtClean="0"/>
                <a:t>ADS7042</a:t>
              </a:r>
              <a:endParaRPr lang="en-US" sz="2000" dirty="0"/>
            </a:p>
          </p:txBody>
        </p:sp>
      </p:grpSp>
      <p:graphicFrame>
        <p:nvGraphicFramePr>
          <p:cNvPr id="4" name="Object 3"/>
          <p:cNvGraphicFramePr>
            <a:graphicFrameLocks noChangeAspect="1"/>
          </p:cNvGraphicFramePr>
          <p:nvPr>
            <p:extLst>
              <p:ext uri="{D42A27DB-BD31-4B8C-83A1-F6EECF244321}">
                <p14:modId xmlns:p14="http://schemas.microsoft.com/office/powerpoint/2010/main" val="1287990093"/>
              </p:ext>
            </p:extLst>
          </p:nvPr>
        </p:nvGraphicFramePr>
        <p:xfrm>
          <a:off x="1981200" y="1027946"/>
          <a:ext cx="3505200" cy="3467854"/>
        </p:xfrm>
        <a:graphic>
          <a:graphicData uri="http://schemas.openxmlformats.org/presentationml/2006/ole">
            <mc:AlternateContent xmlns:mc="http://schemas.openxmlformats.org/markup-compatibility/2006">
              <mc:Choice xmlns:v="urn:schemas-microsoft-com:vml" Requires="v">
                <p:oleObj spid="_x0000_s20147" name="Visio" r:id="rId5" imgW="2085967" imgH="2063070" progId="Visio.Drawing.11">
                  <p:embed/>
                </p:oleObj>
              </mc:Choice>
              <mc:Fallback>
                <p:oleObj name="Visio" r:id="rId5" imgW="2085967" imgH="2063070" progId="Visio.Drawing.11">
                  <p:embed/>
                  <p:pic>
                    <p:nvPicPr>
                      <p:cNvPr id="0" name=""/>
                      <p:cNvPicPr/>
                      <p:nvPr/>
                    </p:nvPicPr>
                    <p:blipFill>
                      <a:blip r:embed="rId6"/>
                      <a:stretch>
                        <a:fillRect/>
                      </a:stretch>
                    </p:blipFill>
                    <p:spPr>
                      <a:xfrm>
                        <a:off x="1981200" y="1027946"/>
                        <a:ext cx="3505200" cy="3467854"/>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5791124"/>
              </p:ext>
            </p:extLst>
          </p:nvPr>
        </p:nvGraphicFramePr>
        <p:xfrm>
          <a:off x="1447800" y="4845050"/>
          <a:ext cx="6302482" cy="2730500"/>
        </p:xfrm>
        <a:graphic>
          <a:graphicData uri="http://schemas.openxmlformats.org/presentationml/2006/ole">
            <mc:AlternateContent xmlns:mc="http://schemas.openxmlformats.org/markup-compatibility/2006">
              <mc:Choice xmlns:v="urn:schemas-microsoft-com:vml" Requires="v">
                <p:oleObj spid="_x0000_s20148" name="Visio" r:id="rId8" imgW="3695689" imgH="1524000" progId="Visio.Drawing.11">
                  <p:embed/>
                </p:oleObj>
              </mc:Choice>
              <mc:Fallback>
                <p:oleObj name="Visio" r:id="rId8" imgW="3695689" imgH="1524000" progId="Visio.Drawing.11">
                  <p:embed/>
                  <p:pic>
                    <p:nvPicPr>
                      <p:cNvPr id="0" name="Object 5"/>
                      <p:cNvPicPr>
                        <a:picLocks noChangeAspect="1" noChangeArrowheads="1"/>
                      </p:cNvPicPr>
                      <p:nvPr/>
                    </p:nvPicPr>
                    <p:blipFill>
                      <a:blip r:embed="rId9"/>
                      <a:srcRect/>
                      <a:stretch>
                        <a:fillRect/>
                      </a:stretch>
                    </p:blipFill>
                    <p:spPr bwMode="auto">
                      <a:xfrm>
                        <a:off x="1447800" y="4845050"/>
                        <a:ext cx="6302482" cy="2730500"/>
                      </a:xfrm>
                      <a:prstGeom prst="rect">
                        <a:avLst/>
                      </a:prstGeom>
                      <a:noFill/>
                      <a:ln>
                        <a:noFill/>
                      </a:ln>
                    </p:spPr>
                  </p:pic>
                </p:oleObj>
              </mc:Fallback>
            </mc:AlternateContent>
          </a:graphicData>
        </a:graphic>
      </p:graphicFrame>
      <p:sp>
        <p:nvSpPr>
          <p:cNvPr id="11" name="TextBox 10"/>
          <p:cNvSpPr txBox="1"/>
          <p:nvPr/>
        </p:nvSpPr>
        <p:spPr>
          <a:xfrm>
            <a:off x="4218041" y="4507468"/>
            <a:ext cx="4800600" cy="369332"/>
          </a:xfrm>
          <a:prstGeom prst="rect">
            <a:avLst/>
          </a:prstGeom>
          <a:noFill/>
        </p:spPr>
        <p:txBody>
          <a:bodyPr wrap="square" rtlCol="0">
            <a:spAutoFit/>
          </a:bodyPr>
          <a:lstStyle/>
          <a:p>
            <a:pPr algn="ctr"/>
            <a:r>
              <a:rPr lang="en-US" sz="1800" dirty="0" smtClean="0"/>
              <a:t>Analog Supply Power</a:t>
            </a:r>
            <a:endParaRPr lang="en-US" sz="1800" dirty="0"/>
          </a:p>
        </p:txBody>
      </p:sp>
      <p:sp>
        <p:nvSpPr>
          <p:cNvPr id="12" name="TextBox 11"/>
          <p:cNvSpPr txBox="1"/>
          <p:nvPr/>
        </p:nvSpPr>
        <p:spPr>
          <a:xfrm>
            <a:off x="8839200" y="5247243"/>
            <a:ext cx="4800600" cy="461665"/>
          </a:xfrm>
          <a:prstGeom prst="rect">
            <a:avLst/>
          </a:prstGeom>
          <a:noFill/>
        </p:spPr>
        <p:txBody>
          <a:bodyPr wrap="square" rtlCol="0">
            <a:spAutoFit/>
          </a:bodyPr>
          <a:lstStyle/>
          <a:p>
            <a:r>
              <a:rPr lang="en-US" sz="2400" dirty="0" smtClean="0"/>
              <a:t>AVDD Example Calculation:</a:t>
            </a:r>
          </a:p>
        </p:txBody>
      </p:sp>
      <mc:AlternateContent xmlns:mc="http://schemas.openxmlformats.org/markup-compatibility/2006" xmlns:a14="http://schemas.microsoft.com/office/drawing/2010/main">
        <mc:Choice Requires="a14">
          <p:sp>
            <p:nvSpPr>
              <p:cNvPr id="5" name="TextBox 4"/>
              <p:cNvSpPr txBox="1"/>
              <p:nvPr/>
            </p:nvSpPr>
            <p:spPr>
              <a:xfrm>
                <a:off x="9014159" y="5692775"/>
                <a:ext cx="269477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𝑃</m:t>
                      </m:r>
                      <m:r>
                        <a:rPr lang="en-US" sz="2400" i="1" smtClean="0">
                          <a:latin typeface="Cambria Math"/>
                        </a:rPr>
                        <m:t>=</m:t>
                      </m:r>
                      <m:r>
                        <a:rPr lang="en-US" sz="2400" b="0" i="1" smtClean="0">
                          <a:latin typeface="Cambria Math"/>
                        </a:rPr>
                        <m:t>𝐴𝑉𝐷𝐷</m:t>
                      </m:r>
                      <m:r>
                        <a:rPr lang="en-US" sz="2400" b="0" i="1" smtClean="0">
                          <a:latin typeface="Cambria Math"/>
                          <a:ea typeface="Cambria Math"/>
                        </a:rPr>
                        <m:t>∙</m:t>
                      </m:r>
                      <m:sSub>
                        <m:sSubPr>
                          <m:ctrlPr>
                            <a:rPr lang="en-US" sz="2400" b="0" i="1" smtClean="0">
                              <a:latin typeface="Cambria Math"/>
                            </a:rPr>
                          </m:ctrlPr>
                        </m:sSubPr>
                        <m:e>
                          <m:r>
                            <a:rPr lang="en-US" sz="2400" b="0" i="1" smtClean="0">
                              <a:latin typeface="Cambria Math"/>
                            </a:rPr>
                            <m:t>𝐼</m:t>
                          </m:r>
                        </m:e>
                        <m:sub>
                          <m:r>
                            <a:rPr lang="en-US" sz="2400" b="0" i="1" smtClean="0">
                              <a:latin typeface="Cambria Math"/>
                            </a:rPr>
                            <m:t>𝐴𝑉𝐷𝐷</m:t>
                          </m:r>
                        </m:sub>
                      </m:sSub>
                    </m:oMath>
                  </m:oMathPara>
                </a14:m>
                <a:endParaRPr lang="en-US" sz="2400" i="1" dirty="0"/>
              </a:p>
            </p:txBody>
          </p:sp>
        </mc:Choice>
        <mc:Fallback xmlns="">
          <p:sp>
            <p:nvSpPr>
              <p:cNvPr id="5" name="TextBox 4"/>
              <p:cNvSpPr txBox="1">
                <a:spLocks noRot="1" noChangeAspect="1" noMove="1" noResize="1" noEditPoints="1" noAdjustHandles="1" noChangeArrowheads="1" noChangeShapeType="1" noTextEdit="1"/>
              </p:cNvSpPr>
              <p:nvPr/>
            </p:nvSpPr>
            <p:spPr>
              <a:xfrm>
                <a:off x="9014159" y="5692775"/>
                <a:ext cx="2694777" cy="461665"/>
              </a:xfrm>
              <a:prstGeom prst="rect">
                <a:avLst/>
              </a:prstGeom>
              <a:blipFill rotWithShape="1">
                <a:blip r:embed="rId10"/>
                <a:stretch>
                  <a:fillRect b="-3947"/>
                </a:stretch>
              </a:blipFill>
            </p:spPr>
            <p:txBody>
              <a:bodyPr/>
              <a:lstStyle/>
              <a:p>
                <a:r>
                  <a:rPr lang="en-US">
                    <a:noFill/>
                  </a:rPr>
                  <a:t> </a:t>
                </a:r>
              </a:p>
            </p:txBody>
          </p:sp>
        </mc:Fallback>
      </mc:AlternateContent>
      <p:sp>
        <p:nvSpPr>
          <p:cNvPr id="9" name="Oval 8"/>
          <p:cNvSpPr/>
          <p:nvPr/>
        </p:nvSpPr>
        <p:spPr>
          <a:xfrm>
            <a:off x="11201400" y="2667000"/>
            <a:ext cx="152400" cy="1524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11125200" y="3962400"/>
            <a:ext cx="304800" cy="3048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a:off x="8763000" y="2590800"/>
            <a:ext cx="304800" cy="3048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6" name="TextBox 15"/>
              <p:cNvSpPr txBox="1"/>
              <p:nvPr/>
            </p:nvSpPr>
            <p:spPr>
              <a:xfrm>
                <a:off x="9018641" y="6167735"/>
                <a:ext cx="4017125"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𝑃</m:t>
                      </m:r>
                      <m:r>
                        <a:rPr lang="en-US" sz="2400" i="1" smtClean="0">
                          <a:latin typeface="Cambria Math"/>
                        </a:rPr>
                        <m:t>=</m:t>
                      </m:r>
                      <m:r>
                        <a:rPr lang="en-US" sz="2400" b="0" i="1" smtClean="0">
                          <a:latin typeface="Cambria Math"/>
                        </a:rPr>
                        <m:t>3.3</m:t>
                      </m:r>
                      <m:r>
                        <a:rPr lang="en-US" sz="2400" b="0" i="1" smtClean="0">
                          <a:latin typeface="Cambria Math"/>
                        </a:rPr>
                        <m:t>𝑉</m:t>
                      </m:r>
                      <m:r>
                        <a:rPr lang="en-US" sz="2400" b="0" i="1" smtClean="0">
                          <a:latin typeface="Cambria Math"/>
                          <a:ea typeface="Cambria Math"/>
                        </a:rPr>
                        <m:t>∙</m:t>
                      </m:r>
                      <m:r>
                        <a:rPr lang="en-US" sz="2400" b="0" i="1" smtClean="0">
                          <a:latin typeface="Cambria Math"/>
                        </a:rPr>
                        <m:t>120µ</m:t>
                      </m:r>
                      <m:r>
                        <a:rPr lang="en-US" sz="2400" b="0" i="1" smtClean="0">
                          <a:latin typeface="Cambria Math"/>
                        </a:rPr>
                        <m:t>𝐴</m:t>
                      </m:r>
                      <m:r>
                        <a:rPr lang="en-US" sz="2400" b="0" i="1" smtClean="0">
                          <a:latin typeface="Cambria Math"/>
                        </a:rPr>
                        <m:t>=396µ</m:t>
                      </m:r>
                      <m:r>
                        <a:rPr lang="en-US" sz="2400" b="0" i="1" smtClean="0">
                          <a:latin typeface="Cambria Math"/>
                        </a:rPr>
                        <m:t>𝑊</m:t>
                      </m:r>
                    </m:oMath>
                  </m:oMathPara>
                </a14:m>
                <a:endParaRPr lang="en-US" sz="2400" i="1" dirty="0"/>
              </a:p>
            </p:txBody>
          </p:sp>
        </mc:Choice>
        <mc:Fallback xmlns="">
          <p:sp>
            <p:nvSpPr>
              <p:cNvPr id="16" name="TextBox 15"/>
              <p:cNvSpPr txBox="1">
                <a:spLocks noRot="1" noChangeAspect="1" noMove="1" noResize="1" noEditPoints="1" noAdjustHandles="1" noChangeArrowheads="1" noChangeShapeType="1" noTextEdit="1"/>
              </p:cNvSpPr>
              <p:nvPr/>
            </p:nvSpPr>
            <p:spPr>
              <a:xfrm>
                <a:off x="9018641" y="6167735"/>
                <a:ext cx="4017125" cy="461665"/>
              </a:xfrm>
              <a:prstGeom prst="rect">
                <a:avLst/>
              </a:prstGeom>
              <a:blipFill rotWithShape="1">
                <a:blip r:embed="rId11"/>
                <a:stretch>
                  <a:fillRect b="-17105"/>
                </a:stretch>
              </a:blipFill>
            </p:spPr>
            <p:txBody>
              <a:bodyPr/>
              <a:lstStyle/>
              <a:p>
                <a:r>
                  <a:rPr lang="en-US">
                    <a:noFill/>
                  </a:rPr>
                  <a:t> </a:t>
                </a:r>
              </a:p>
            </p:txBody>
          </p:sp>
        </mc:Fallback>
      </mc:AlternateContent>
      <p:graphicFrame>
        <p:nvGraphicFramePr>
          <p:cNvPr id="14" name="Object 13"/>
          <p:cNvGraphicFramePr>
            <a:graphicFrameLocks noChangeAspect="1"/>
          </p:cNvGraphicFramePr>
          <p:nvPr>
            <p:extLst>
              <p:ext uri="{D42A27DB-BD31-4B8C-83A1-F6EECF244321}">
                <p14:modId xmlns:p14="http://schemas.microsoft.com/office/powerpoint/2010/main" val="159113262"/>
              </p:ext>
            </p:extLst>
          </p:nvPr>
        </p:nvGraphicFramePr>
        <p:xfrm>
          <a:off x="5486400" y="4841775"/>
          <a:ext cx="838200" cy="633025"/>
        </p:xfrm>
        <a:graphic>
          <a:graphicData uri="http://schemas.openxmlformats.org/presentationml/2006/ole">
            <mc:AlternateContent xmlns:mc="http://schemas.openxmlformats.org/markup-compatibility/2006">
              <mc:Choice xmlns:v="urn:schemas-microsoft-com:vml" Requires="v">
                <p:oleObj spid="_x0000_s20149" name="Visio" r:id="rId13" imgW="485699" imgH="333443" progId="Visio.Drawing.15">
                  <p:embed/>
                </p:oleObj>
              </mc:Choice>
              <mc:Fallback>
                <p:oleObj name="Visio" r:id="rId13" imgW="485699" imgH="333443" progId="Visio.Drawing.15">
                  <p:embed/>
                  <p:pic>
                    <p:nvPicPr>
                      <p:cNvPr id="0" name=""/>
                      <p:cNvPicPr/>
                      <p:nvPr/>
                    </p:nvPicPr>
                    <p:blipFill>
                      <a:blip r:embed="rId14"/>
                      <a:stretch>
                        <a:fillRect/>
                      </a:stretch>
                    </p:blipFill>
                    <p:spPr>
                      <a:xfrm>
                        <a:off x="5486400" y="4841775"/>
                        <a:ext cx="838200" cy="633025"/>
                      </a:xfrm>
                      <a:prstGeom prst="rect">
                        <a:avLst/>
                      </a:prstGeom>
                    </p:spPr>
                  </p:pic>
                </p:oleObj>
              </mc:Fallback>
            </mc:AlternateContent>
          </a:graphicData>
        </a:graphic>
      </p:graphicFrame>
    </p:spTree>
    <p:extLst>
      <p:ext uri="{BB962C8B-B14F-4D97-AF65-F5344CB8AC3E}">
        <p14:creationId xmlns:p14="http://schemas.microsoft.com/office/powerpoint/2010/main" val="39519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Supply (DVDD) Power Consumption</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9</a:t>
            </a:fld>
            <a:endParaRPr lang="en-US"/>
          </a:p>
        </p:txBody>
      </p:sp>
      <p:sp>
        <p:nvSpPr>
          <p:cNvPr id="5" name="TextBox 4"/>
          <p:cNvSpPr txBox="1"/>
          <p:nvPr/>
        </p:nvSpPr>
        <p:spPr>
          <a:xfrm>
            <a:off x="533400" y="1143000"/>
            <a:ext cx="10287000" cy="3662541"/>
          </a:xfrm>
          <a:prstGeom prst="rect">
            <a:avLst/>
          </a:prstGeom>
          <a:noFill/>
        </p:spPr>
        <p:txBody>
          <a:bodyPr wrap="square" rtlCol="0">
            <a:spAutoFit/>
          </a:bodyPr>
          <a:lstStyle/>
          <a:p>
            <a:pPr marL="457200" indent="-457200">
              <a:buFont typeface="Arial" panose="020B0604020202020204" pitchFamily="34" charset="0"/>
              <a:buChar char="•"/>
            </a:pPr>
            <a:r>
              <a:rPr lang="en-US" dirty="0" smtClean="0"/>
              <a:t>Digital supply power consumption is a function: </a:t>
            </a:r>
          </a:p>
          <a:p>
            <a:pPr marL="1920240" lvl="2" indent="-457200">
              <a:buFont typeface="Courier New" panose="02070309020205020404" pitchFamily="49" charset="0"/>
              <a:buChar char="o"/>
            </a:pPr>
            <a:r>
              <a:rPr lang="en-US" dirty="0" smtClean="0"/>
              <a:t>DVDD Voltage</a:t>
            </a:r>
          </a:p>
          <a:p>
            <a:pPr marL="1920240" lvl="2" indent="-457200">
              <a:buFont typeface="Courier New" panose="02070309020205020404" pitchFamily="49" charset="0"/>
              <a:buChar char="o"/>
            </a:pPr>
            <a:r>
              <a:rPr lang="en-US" dirty="0" smtClean="0"/>
              <a:t>Sampling rate</a:t>
            </a:r>
          </a:p>
          <a:p>
            <a:pPr marL="1920240" lvl="2" indent="-457200">
              <a:buFont typeface="Courier New" panose="02070309020205020404" pitchFamily="49" charset="0"/>
              <a:buChar char="o"/>
            </a:pPr>
            <a:r>
              <a:rPr lang="en-US" dirty="0" smtClean="0"/>
              <a:t>Digital output code</a:t>
            </a:r>
          </a:p>
          <a:p>
            <a:pPr marL="1920240" lvl="2" indent="-457200">
              <a:buFont typeface="Courier New" panose="02070309020205020404" pitchFamily="49" charset="0"/>
              <a:buChar char="o"/>
            </a:pPr>
            <a:r>
              <a:rPr lang="en-US" dirty="0" smtClean="0"/>
              <a:t>Capacitance</a:t>
            </a:r>
          </a:p>
          <a:p>
            <a:pPr marL="2708910" lvl="3" indent="-514350">
              <a:buFont typeface="Wingdings" panose="05000000000000000000" pitchFamily="2" charset="2"/>
              <a:buChar char="Ø"/>
            </a:pPr>
            <a:r>
              <a:rPr lang="en-US" dirty="0" smtClean="0"/>
              <a:t>Trace + Pin + External</a:t>
            </a:r>
          </a:p>
          <a:p>
            <a:pPr marL="457200" indent="-457200">
              <a:buFont typeface="Arial" panose="020B0604020202020204" pitchFamily="34" charset="0"/>
              <a:buChar char="•"/>
            </a:pPr>
            <a:endParaRPr lang="en-US" dirty="0" smtClean="0"/>
          </a:p>
          <a:p>
            <a:pPr marL="457200" indent="-457200">
              <a:buFont typeface="Arial" panose="020B0604020202020204" pitchFamily="34" charset="0"/>
              <a:buChar char="•"/>
            </a:pPr>
            <a:endParaRPr lang="en-US" dirty="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846088414"/>
                  </p:ext>
                </p:extLst>
              </p:nvPr>
            </p:nvGraphicFramePr>
            <p:xfrm>
              <a:off x="381000" y="4343400"/>
              <a:ext cx="7391400" cy="2743200"/>
            </p:xfrm>
            <a:graphic>
              <a:graphicData uri="http://schemas.openxmlformats.org/drawingml/2006/table">
                <a:tbl>
                  <a:tblPr firstRow="1" bandRow="1">
                    <a:tableStyleId>{2D5ABB26-0587-4C30-8999-92F81FD0307C}</a:tableStyleId>
                  </a:tblPr>
                  <a:tblGrid>
                    <a:gridCol w="7391400"/>
                  </a:tblGrid>
                  <a:tr h="76200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1" i="1" smtClean="0">
                                        <a:latin typeface="Cambria Math"/>
                                      </a:rPr>
                                    </m:ctrlPr>
                                  </m:sSubPr>
                                  <m:e>
                                    <m:r>
                                      <a:rPr lang="en-US" sz="2400" b="1" i="1" smtClean="0">
                                        <a:latin typeface="Cambria Math"/>
                                      </a:rPr>
                                      <m:t>𝑰</m:t>
                                    </m:r>
                                  </m:e>
                                  <m:sub>
                                    <m:r>
                                      <a:rPr lang="en-US" sz="2400" b="1" i="1" smtClean="0">
                                        <a:latin typeface="Cambria Math"/>
                                      </a:rPr>
                                      <m:t>𝑫𝑽𝑫𝑫</m:t>
                                    </m:r>
                                  </m:sub>
                                </m:sSub>
                                <m:r>
                                  <a:rPr lang="en-US" sz="2400" b="1" i="0" smtClean="0">
                                    <a:latin typeface="Cambria Math"/>
                                  </a:rPr>
                                  <m:t>=</m:t>
                                </m:r>
                                <m:sSub>
                                  <m:sSubPr>
                                    <m:ctrlPr>
                                      <a:rPr lang="en-US" sz="2400" b="1" i="1" dirty="0" smtClean="0">
                                        <a:solidFill>
                                          <a:schemeClr val="tx1"/>
                                        </a:solidFill>
                                        <a:latin typeface="Cambria Math"/>
                                        <a:ea typeface="Cambria Math"/>
                                      </a:rPr>
                                    </m:ctrlPr>
                                  </m:sSubPr>
                                  <m:e>
                                    <m:r>
                                      <a:rPr lang="en-US" sz="2400" b="1" i="1" dirty="0" smtClean="0">
                                        <a:solidFill>
                                          <a:schemeClr val="tx1"/>
                                        </a:solidFill>
                                        <a:latin typeface="Cambria Math"/>
                                        <a:ea typeface="Cambria Math"/>
                                      </a:rPr>
                                      <m:t>𝑪</m:t>
                                    </m:r>
                                  </m:e>
                                  <m:sub>
                                    <m:r>
                                      <a:rPr lang="en-US" sz="2400" b="1" i="1" dirty="0" smtClean="0">
                                        <a:solidFill>
                                          <a:schemeClr val="tx1"/>
                                        </a:solidFill>
                                        <a:latin typeface="Cambria Math"/>
                                        <a:ea typeface="Cambria Math"/>
                                      </a:rPr>
                                      <m:t>𝑺𝑫𝑶</m:t>
                                    </m:r>
                                  </m:sub>
                                </m:sSub>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𝑫𝑽𝑫𝑫</m:t>
                                </m:r>
                                <m:r>
                                  <a:rPr lang="en-US" sz="2400" b="1" i="1" dirty="0" smtClean="0">
                                    <a:solidFill>
                                      <a:schemeClr val="tx1"/>
                                    </a:solidFill>
                                    <a:latin typeface="Cambria Math"/>
                                    <a:ea typeface="Cambria Math"/>
                                  </a:rPr>
                                  <m:t>∙</m:t>
                                </m:r>
                                <m:r>
                                  <a:rPr lang="en-US" sz="2400" b="1" i="1" dirty="0" smtClean="0">
                                    <a:solidFill>
                                      <a:schemeClr val="tx1"/>
                                    </a:solidFill>
                                    <a:latin typeface="Cambria Math"/>
                                    <a:ea typeface="Cambria Math"/>
                                  </a:rPr>
                                  <m:t>𝒇</m:t>
                                </m:r>
                              </m:oMath>
                            </m:oMathPara>
                          </a14:m>
                          <a:endParaRPr lang="en-US" sz="2400" b="1" i="1" dirty="0" smtClean="0">
                            <a:solidFill>
                              <a:schemeClr val="tx1"/>
                            </a:solidFill>
                            <a:latin typeface="Cambria Math"/>
                            <a:ea typeface="Cambria Math"/>
                          </a:endParaRPr>
                        </a:p>
                        <a:p>
                          <a:pPr marL="0" marR="0" indent="0" algn="l" defTabSz="1218864" rtl="0" eaLnBrk="1" fontAlgn="auto" latinLnBrk="0" hangingPunct="1">
                            <a:lnSpc>
                              <a:spcPct val="100000"/>
                            </a:lnSpc>
                            <a:spcBef>
                              <a:spcPts val="0"/>
                            </a:spcBef>
                            <a:spcAft>
                              <a:spcPts val="0"/>
                            </a:spcAft>
                            <a:buClrTx/>
                            <a:buSzTx/>
                            <a:buFontTx/>
                            <a:buNone/>
                            <a:tabLst/>
                            <a:defRPr/>
                          </a:pPr>
                          <a:endParaRPr lang="en-US" sz="2400" b="0" i="1" dirty="0" smtClean="0">
                            <a:solidFill>
                              <a:schemeClr val="tx1"/>
                            </a:solidFill>
                            <a:latin typeface="Cambria Math"/>
                            <a:ea typeface="Cambria Math"/>
                          </a:endParaRPr>
                        </a:p>
                      </a:txBody>
                      <a:tcPr anchor="ctr"/>
                    </a:tc>
                  </a:tr>
                  <a:tr h="892863">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𝑊h𝑒𝑟𝑒</m:t>
                                </m:r>
                                <m:r>
                                  <a:rPr lang="en-US" sz="2400" b="0" i="1" smtClean="0">
                                    <a:solidFill>
                                      <a:schemeClr val="tx1"/>
                                    </a:solidFill>
                                    <a:latin typeface="Cambria Math"/>
                                  </a:rPr>
                                  <m:t> </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2400" b="0" i="1" dirty="0" smtClean="0">
                              <a:solidFill>
                                <a:schemeClr val="tx1"/>
                              </a:solidFill>
                              <a:latin typeface="Cambria Math" panose="02040503050406030204" pitchFamily="18" charset="0"/>
                              <a:ea typeface="Cambria Math" panose="02040503050406030204" pitchFamily="18" charset="0"/>
                            </a:rPr>
                            <a:t>I</a:t>
                          </a:r>
                          <a:r>
                            <a:rPr lang="en-US" sz="2400" b="0" i="1" baseline="-25000" dirty="0" smtClean="0">
                              <a:solidFill>
                                <a:schemeClr val="tx1"/>
                              </a:solidFill>
                              <a:latin typeface="Cambria Math" panose="02040503050406030204" pitchFamily="18" charset="0"/>
                              <a:ea typeface="Cambria Math" panose="02040503050406030204" pitchFamily="18" charset="0"/>
                            </a:rPr>
                            <a:t>DVDD </a:t>
                          </a:r>
                          <a:r>
                            <a:rPr lang="en-US" sz="2400" b="0" i="1" baseline="0" dirty="0" smtClean="0">
                              <a:solidFill>
                                <a:schemeClr val="tx1"/>
                              </a:solidFill>
                              <a:latin typeface="Cambria Math" panose="02040503050406030204" pitchFamily="18" charset="0"/>
                              <a:ea typeface="Cambria Math" panose="02040503050406030204" pitchFamily="18" charset="0"/>
                            </a:rPr>
                            <a:t>is the DVDD supply current</a:t>
                          </a:r>
                          <a:endParaRPr lang="en-US" sz="2400" b="0" i="1" baseline="-25000" dirty="0" smtClean="0">
                            <a:solidFill>
                              <a:schemeClr val="tx1"/>
                            </a:solidFill>
                            <a:latin typeface="Cambria Math" panose="02040503050406030204" pitchFamily="18" charset="0"/>
                            <a:ea typeface="Cambria Math" panose="02040503050406030204" pitchFamily="18" charset="0"/>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en-US" sz="2400" b="0" i="1" smtClean="0">
                                        <a:solidFill>
                                          <a:schemeClr val="tx1"/>
                                        </a:solidFill>
                                        <a:latin typeface="Cambria Math"/>
                                      </a:rPr>
                                    </m:ctrlPr>
                                  </m:sSubPr>
                                  <m:e>
                                    <m:r>
                                      <a:rPr lang="en-US" sz="2400" b="0" i="1" smtClean="0">
                                        <a:solidFill>
                                          <a:schemeClr val="tx1"/>
                                        </a:solidFill>
                                        <a:latin typeface="Cambria Math"/>
                                      </a:rPr>
                                      <m:t>𝐶</m:t>
                                    </m:r>
                                  </m:e>
                                  <m:sub>
                                    <m:r>
                                      <a:rPr lang="en-US" sz="2400" b="0" i="1" smtClean="0">
                                        <a:solidFill>
                                          <a:schemeClr val="tx1"/>
                                        </a:solidFill>
                                        <a:latin typeface="Cambria Math"/>
                                      </a:rPr>
                                      <m:t>𝑆𝐷𝑂</m:t>
                                    </m:r>
                                  </m:sub>
                                </m:sSub>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𝑙𝑜𝑎𝑑</m:t>
                                </m:r>
                                <m:r>
                                  <a:rPr lang="en-US" sz="2400" b="0" i="1" smtClean="0">
                                    <a:solidFill>
                                      <a:schemeClr val="tx1"/>
                                    </a:solidFill>
                                    <a:latin typeface="Cambria Math"/>
                                  </a:rPr>
                                  <m:t> </m:t>
                                </m:r>
                                <m:r>
                                  <a:rPr lang="en-US" sz="2400" b="0" i="1" smtClean="0">
                                    <a:solidFill>
                                      <a:schemeClr val="tx1"/>
                                    </a:solidFill>
                                    <a:latin typeface="Cambria Math"/>
                                  </a:rPr>
                                  <m:t>𝑐𝑎𝑝𝑎𝑐𝑖𝑡𝑎𝑛𝑐𝑒</m:t>
                                </m:r>
                                <m:r>
                                  <a:rPr lang="en-US" sz="2400" b="0" i="1" smtClean="0">
                                    <a:solidFill>
                                      <a:schemeClr val="tx1"/>
                                    </a:solidFill>
                                    <a:latin typeface="Cambria Math"/>
                                  </a:rPr>
                                  <m:t> </m:t>
                                </m:r>
                                <m:r>
                                  <a:rPr lang="en-US" sz="2400" b="0" i="1" smtClean="0">
                                    <a:solidFill>
                                      <a:schemeClr val="tx1"/>
                                    </a:solidFill>
                                    <a:latin typeface="Cambria Math"/>
                                  </a:rPr>
                                  <m:t>𝑜𝑛</m:t>
                                </m:r>
                                <m:r>
                                  <a:rPr lang="en-US" sz="2400" b="0" i="1" smtClean="0">
                                    <a:solidFill>
                                      <a:schemeClr val="tx1"/>
                                    </a:solidFill>
                                    <a:latin typeface="Cambria Math"/>
                                  </a:rPr>
                                  <m:t> </m:t>
                                </m:r>
                                <m:r>
                                  <a:rPr lang="en-US" sz="2400" b="0" i="1" smtClean="0">
                                    <a:solidFill>
                                      <a:schemeClr val="tx1"/>
                                    </a:solidFill>
                                    <a:latin typeface="Cambria Math"/>
                                  </a:rPr>
                                  <m:t>𝑆𝐷𝑂</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400" b="0" i="1" smtClean="0">
                                    <a:solidFill>
                                      <a:schemeClr val="tx1"/>
                                    </a:solidFill>
                                    <a:latin typeface="Cambria Math"/>
                                  </a:rPr>
                                  <m:t>𝐷𝑉𝐷𝐷</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𝑑𝑖𝑔𝑖𝑡𝑎𝑙</m:t>
                                </m:r>
                                <m:r>
                                  <a:rPr lang="en-US" sz="2400" b="0" i="1" smtClean="0">
                                    <a:solidFill>
                                      <a:schemeClr val="tx1"/>
                                    </a:solidFill>
                                    <a:latin typeface="Cambria Math"/>
                                  </a:rPr>
                                  <m:t> </m:t>
                                </m:r>
                                <m:r>
                                  <a:rPr lang="en-US" sz="2400" b="0" i="1" smtClean="0">
                                    <a:solidFill>
                                      <a:schemeClr val="tx1"/>
                                    </a:solidFill>
                                    <a:latin typeface="Cambria Math"/>
                                  </a:rPr>
                                  <m:t>𝑠𝑢𝑝𝑝𝑙𝑦</m:t>
                                </m:r>
                                <m:r>
                                  <a:rPr lang="en-US" sz="2400" b="0" i="1" smtClean="0">
                                    <a:solidFill>
                                      <a:schemeClr val="tx1"/>
                                    </a:solidFill>
                                    <a:latin typeface="Cambria Math"/>
                                  </a:rPr>
                                  <m:t> </m:t>
                                </m:r>
                                <m:r>
                                  <a:rPr lang="en-US" sz="2400" b="0" i="1" smtClean="0">
                                    <a:solidFill>
                                      <a:schemeClr val="tx1"/>
                                    </a:solidFill>
                                    <a:latin typeface="Cambria Math"/>
                                  </a:rPr>
                                  <m:t>𝑣𝑜𝑙𝑡𝑎𝑔𝑒</m:t>
                                </m:r>
                              </m:oMath>
                            </m:oMathPara>
                          </a14:m>
                          <a:endParaRPr lang="en-US" sz="2400" b="0" dirty="0" smtClean="0">
                            <a:solidFill>
                              <a:schemeClr val="tx1"/>
                            </a:solidFill>
                          </a:endParaRPr>
                        </a:p>
                        <a:p>
                          <a:pPr marL="0" marR="0" indent="0" algn="l" defTabSz="1218864"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a:rPr>
                                  <m:t>𝑓</m:t>
                                </m:r>
                                <m:r>
                                  <a:rPr lang="en-US" sz="2400" b="0" i="1" smtClean="0">
                                    <a:solidFill>
                                      <a:schemeClr val="tx1"/>
                                    </a:solidFill>
                                    <a:latin typeface="Cambria Math"/>
                                  </a:rPr>
                                  <m:t> </m:t>
                                </m:r>
                                <m:r>
                                  <a:rPr lang="en-US" sz="2400" b="0" i="1" smtClean="0">
                                    <a:solidFill>
                                      <a:schemeClr val="tx1"/>
                                    </a:solidFill>
                                    <a:latin typeface="Cambria Math"/>
                                  </a:rPr>
                                  <m:t>𝑖𝑠</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𝑓𝑟𝑒𝑞𝑢𝑒𝑛𝑐𝑦</m:t>
                                </m:r>
                                <m:r>
                                  <a:rPr lang="en-US" sz="2400" b="0" i="1" smtClean="0">
                                    <a:solidFill>
                                      <a:schemeClr val="tx1"/>
                                    </a:solidFill>
                                    <a:latin typeface="Cambria Math"/>
                                  </a:rPr>
                                  <m:t> </m:t>
                                </m:r>
                                <m:r>
                                  <a:rPr lang="en-US" sz="2400" b="0" i="1" smtClean="0">
                                    <a:solidFill>
                                      <a:schemeClr val="tx1"/>
                                    </a:solidFill>
                                    <a:latin typeface="Cambria Math"/>
                                  </a:rPr>
                                  <m:t>𝑜𝑓</m:t>
                                </m:r>
                                <m:r>
                                  <a:rPr lang="en-US" sz="2400" b="0" i="1" smtClean="0">
                                    <a:solidFill>
                                      <a:schemeClr val="tx1"/>
                                    </a:solidFill>
                                    <a:latin typeface="Cambria Math"/>
                                  </a:rPr>
                                  <m:t> </m:t>
                                </m:r>
                                <m:r>
                                  <a:rPr lang="en-US" sz="2400" b="0" i="1" smtClean="0">
                                    <a:solidFill>
                                      <a:schemeClr val="tx1"/>
                                    </a:solidFill>
                                    <a:latin typeface="Cambria Math"/>
                                  </a:rPr>
                                  <m:t>𝑡𝑟𝑎𝑛𝑠𝑖𝑡𝑖𝑜𝑛𝑠</m:t>
                                </m:r>
                                <m:r>
                                  <a:rPr lang="en-US" sz="2400" b="0" i="1" smtClean="0">
                                    <a:solidFill>
                                      <a:schemeClr val="tx1"/>
                                    </a:solidFill>
                                    <a:latin typeface="Cambria Math"/>
                                  </a:rPr>
                                  <m:t> </m:t>
                                </m:r>
                                <m:r>
                                  <a:rPr lang="en-US" sz="2400" b="0" i="1" smtClean="0">
                                    <a:solidFill>
                                      <a:schemeClr val="tx1"/>
                                    </a:solidFill>
                                    <a:latin typeface="Cambria Math"/>
                                  </a:rPr>
                                  <m:t>𝑜𝑛</m:t>
                                </m:r>
                                <m:r>
                                  <a:rPr lang="en-US" sz="2400" b="0" i="1" smtClean="0">
                                    <a:solidFill>
                                      <a:schemeClr val="tx1"/>
                                    </a:solidFill>
                                    <a:latin typeface="Cambria Math"/>
                                  </a:rPr>
                                  <m:t> </m:t>
                                </m:r>
                                <m:r>
                                  <a:rPr lang="en-US" sz="2400" b="0" i="1" smtClean="0">
                                    <a:solidFill>
                                      <a:schemeClr val="tx1"/>
                                    </a:solidFill>
                                    <a:latin typeface="Cambria Math"/>
                                  </a:rPr>
                                  <m:t>𝑡h𝑒</m:t>
                                </m:r>
                                <m:r>
                                  <a:rPr lang="en-US" sz="2400" b="0" i="1" smtClean="0">
                                    <a:solidFill>
                                      <a:schemeClr val="tx1"/>
                                    </a:solidFill>
                                    <a:latin typeface="Cambria Math"/>
                                  </a:rPr>
                                  <m:t> </m:t>
                                </m:r>
                                <m:r>
                                  <a:rPr lang="en-US" sz="2400" b="0" i="1" smtClean="0">
                                    <a:solidFill>
                                      <a:schemeClr val="tx1"/>
                                    </a:solidFill>
                                    <a:latin typeface="Cambria Math"/>
                                  </a:rPr>
                                  <m:t>𝑆𝐷𝑂</m:t>
                                </m:r>
                                <m:r>
                                  <a:rPr lang="en-US" sz="2400" b="0" i="1" smtClean="0">
                                    <a:solidFill>
                                      <a:schemeClr val="tx1"/>
                                    </a:solidFill>
                                    <a:latin typeface="Cambria Math"/>
                                  </a:rPr>
                                  <m:t> </m:t>
                                </m:r>
                                <m:r>
                                  <a:rPr lang="en-US" sz="2400" b="0" i="1" smtClean="0">
                                    <a:solidFill>
                                      <a:schemeClr val="tx1"/>
                                    </a:solidFill>
                                    <a:latin typeface="Cambria Math"/>
                                  </a:rPr>
                                  <m:t>𝑜𝑢𝑡𝑝𝑢𝑡</m:t>
                                </m:r>
                                <m:r>
                                  <a:rPr lang="en-US" sz="2400" b="0" i="1" smtClean="0">
                                    <a:solidFill>
                                      <a:schemeClr val="tx1"/>
                                    </a:solidFill>
                                    <a:latin typeface="Cambria Math"/>
                                  </a:rPr>
                                  <m:t> </m:t>
                                </m:r>
                              </m:oMath>
                            </m:oMathPara>
                          </a14:m>
                          <a:endParaRPr lang="en-US" sz="2400" b="0" dirty="0">
                            <a:solidFill>
                              <a:schemeClr val="tx1"/>
                            </a:solidFill>
                          </a:endParaRPr>
                        </a:p>
                      </a:txBody>
                      <a:tcPr anchor="ct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846088414"/>
                  </p:ext>
                </p:extLst>
              </p:nvPr>
            </p:nvGraphicFramePr>
            <p:xfrm>
              <a:off x="381000" y="4343400"/>
              <a:ext cx="7391400" cy="2743200"/>
            </p:xfrm>
            <a:graphic>
              <a:graphicData uri="http://schemas.openxmlformats.org/drawingml/2006/table">
                <a:tbl>
                  <a:tblPr firstRow="1" bandRow="1">
                    <a:tableStyleId>{2D5ABB26-0587-4C30-8999-92F81FD0307C}</a:tableStyleId>
                  </a:tblPr>
                  <a:tblGrid>
                    <a:gridCol w="7391400"/>
                  </a:tblGrid>
                  <a:tr h="822960">
                    <a:tc>
                      <a:txBody>
                        <a:bodyPr/>
                        <a:lstStyle/>
                        <a:p>
                          <a:endParaRPr lang="en-US"/>
                        </a:p>
                      </a:txBody>
                      <a:tcPr anchor="ctr">
                        <a:blipFill rotWithShape="1">
                          <a:blip r:embed="rId4"/>
                          <a:stretch>
                            <a:fillRect l="-83" t="-741" b="-244444"/>
                          </a:stretch>
                        </a:blipFill>
                      </a:tcPr>
                    </a:tc>
                  </a:tr>
                  <a:tr h="1920240">
                    <a:tc>
                      <a:txBody>
                        <a:bodyPr/>
                        <a:lstStyle/>
                        <a:p>
                          <a:endParaRPr lang="en-US"/>
                        </a:p>
                      </a:txBody>
                      <a:tcPr anchor="ctr">
                        <a:blipFill rotWithShape="1">
                          <a:blip r:embed="rId4"/>
                          <a:stretch>
                            <a:fillRect l="-83" t="-43175" b="-4762"/>
                          </a:stretch>
                        </a:blipFill>
                      </a:tcPr>
                    </a:tc>
                  </a:tr>
                </a:tbl>
              </a:graphicData>
            </a:graphic>
          </p:graphicFrame>
        </mc:Fallback>
      </mc:AlternateContent>
      <p:sp>
        <p:nvSpPr>
          <p:cNvPr id="9" name="TextBox 8"/>
          <p:cNvSpPr txBox="1"/>
          <p:nvPr/>
        </p:nvSpPr>
        <p:spPr>
          <a:xfrm>
            <a:off x="9829800" y="1447800"/>
            <a:ext cx="4800600" cy="369332"/>
          </a:xfrm>
          <a:prstGeom prst="rect">
            <a:avLst/>
          </a:prstGeom>
          <a:noFill/>
        </p:spPr>
        <p:txBody>
          <a:bodyPr wrap="square" rtlCol="0">
            <a:spAutoFit/>
          </a:bodyPr>
          <a:lstStyle/>
          <a:p>
            <a:pPr algn="ctr"/>
            <a:r>
              <a:rPr lang="en-US" sz="1800" dirty="0"/>
              <a:t>D</a:t>
            </a:r>
            <a:r>
              <a:rPr lang="en-US" sz="1800" dirty="0" smtClean="0"/>
              <a:t>igital Supply Power</a:t>
            </a:r>
            <a:endParaRPr lang="en-US" sz="1800" dirty="0"/>
          </a:p>
        </p:txBody>
      </p:sp>
      <p:graphicFrame>
        <p:nvGraphicFramePr>
          <p:cNvPr id="10" name="Object 9"/>
          <p:cNvGraphicFramePr>
            <a:graphicFrameLocks noChangeAspect="1"/>
          </p:cNvGraphicFramePr>
          <p:nvPr>
            <p:extLst>
              <p:ext uri="{D42A27DB-BD31-4B8C-83A1-F6EECF244321}">
                <p14:modId xmlns:p14="http://schemas.microsoft.com/office/powerpoint/2010/main" val="1418838891"/>
              </p:ext>
            </p:extLst>
          </p:nvPr>
        </p:nvGraphicFramePr>
        <p:xfrm>
          <a:off x="8326997" y="4359265"/>
          <a:ext cx="5925405" cy="2193935"/>
        </p:xfrm>
        <a:graphic>
          <a:graphicData uri="http://schemas.openxmlformats.org/presentationml/2006/ole">
            <mc:AlternateContent xmlns:mc="http://schemas.openxmlformats.org/markup-compatibility/2006">
              <mc:Choice xmlns:v="urn:schemas-microsoft-com:vml" Requires="v">
                <p:oleObj spid="_x0000_s17109" name="Visio" r:id="rId5" imgW="2637038" imgH="976860" progId="Visio.Drawing.11">
                  <p:embed/>
                </p:oleObj>
              </mc:Choice>
              <mc:Fallback>
                <p:oleObj name="Visio" r:id="rId5" imgW="2637038" imgH="976860" progId="Visio.Drawing.11">
                  <p:embed/>
                  <p:pic>
                    <p:nvPicPr>
                      <p:cNvPr id="0" name=""/>
                      <p:cNvPicPr/>
                      <p:nvPr/>
                    </p:nvPicPr>
                    <p:blipFill>
                      <a:blip r:embed="rId6"/>
                      <a:stretch>
                        <a:fillRect/>
                      </a:stretch>
                    </p:blipFill>
                    <p:spPr>
                      <a:xfrm>
                        <a:off x="8326997" y="4359265"/>
                        <a:ext cx="5925405" cy="219393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638514012"/>
              </p:ext>
            </p:extLst>
          </p:nvPr>
        </p:nvGraphicFramePr>
        <p:xfrm>
          <a:off x="7477579" y="1752600"/>
          <a:ext cx="7152821" cy="2286000"/>
        </p:xfrm>
        <a:graphic>
          <a:graphicData uri="http://schemas.openxmlformats.org/presentationml/2006/ole">
            <mc:AlternateContent xmlns:mc="http://schemas.openxmlformats.org/markup-compatibility/2006">
              <mc:Choice xmlns:v="urn:schemas-microsoft-com:vml" Requires="v">
                <p:oleObj spid="_x0000_s17110" name="Visio" r:id="rId7" imgW="5006914" imgH="1599480" progId="Visio.Drawing.11">
                  <p:embed/>
                </p:oleObj>
              </mc:Choice>
              <mc:Fallback>
                <p:oleObj name="Visio" r:id="rId7" imgW="5006914" imgH="1599480" progId="Visio.Drawing.11">
                  <p:embed/>
                  <p:pic>
                    <p:nvPicPr>
                      <p:cNvPr id="0" name=""/>
                      <p:cNvPicPr/>
                      <p:nvPr/>
                    </p:nvPicPr>
                    <p:blipFill>
                      <a:blip r:embed="rId8"/>
                      <a:stretch>
                        <a:fillRect/>
                      </a:stretch>
                    </p:blipFill>
                    <p:spPr>
                      <a:xfrm>
                        <a:off x="7477579" y="1752600"/>
                        <a:ext cx="7152821" cy="2286000"/>
                      </a:xfrm>
                      <a:prstGeom prst="rect">
                        <a:avLst/>
                      </a:prstGeom>
                    </p:spPr>
                  </p:pic>
                </p:oleObj>
              </mc:Fallback>
            </mc:AlternateContent>
          </a:graphicData>
        </a:graphic>
      </p:graphicFrame>
    </p:spTree>
    <p:extLst>
      <p:ext uri="{BB962C8B-B14F-4D97-AF65-F5344CB8AC3E}">
        <p14:creationId xmlns:p14="http://schemas.microsoft.com/office/powerpoint/2010/main" val="1277005830"/>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06535B0821C4C9CA25C1E8D4353DE" ma:contentTypeVersion="0" ma:contentTypeDescription="Create a new document." ma:contentTypeScope="" ma:versionID="0da3f9c2449ed628457b8f8cf02bd9d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B2639B6D-A2E3-46E0-A3C4-9BF441A5B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0127B2B6-3BB8-45EC-A268-0B46DBCC2CBD}">
  <ds:schemaRefs>
    <ds:schemaRef ds:uri="http://schemas.microsoft.com/sharepoint/v3/contenttype/forms"/>
  </ds:schemaRefs>
</ds:datastoreItem>
</file>

<file path=customXml/itemProps3.xml><?xml version="1.0" encoding="utf-8"?>
<ds:datastoreItem xmlns:ds="http://schemas.openxmlformats.org/officeDocument/2006/customXml" ds:itemID="{41ED3A77-EC22-42A8-B9FA-65E2D1E14490}">
  <ds:schemaRefs>
    <ds:schemaRef ds:uri="http://schemas.microsoft.com/office/2006/metadata/properties"/>
    <ds:schemaRef ds:uri="http://purl.org/dc/dcmitype/"/>
    <ds:schemaRef ds:uri="http://schemas.openxmlformats.org/package/2006/metadata/core-properties"/>
    <ds:schemaRef ds:uri="http://www.w3.org/XML/1998/namespace"/>
    <ds:schemaRef ds:uri="http://schemas.microsoft.com/office/2006/documentManagement/types"/>
    <ds:schemaRef ds:uri="http://purl.org/dc/elements/1.1/"/>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26752</TotalTime>
  <Words>6788</Words>
  <Application>Microsoft Office PowerPoint</Application>
  <PresentationFormat>Custom</PresentationFormat>
  <Paragraphs>611</Paragraphs>
  <Slides>35</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FinalPowerpoint</vt:lpstr>
      <vt:lpstr>Visio</vt:lpstr>
      <vt:lpstr>SAR ADC Power Scaling  TIPL 4601  TI Precision Labs – ADCs</vt:lpstr>
      <vt:lpstr>Acquisition Phase vs. Conversion Phase</vt:lpstr>
      <vt:lpstr>Power: Acquisition Phase vs. Conversion Phase</vt:lpstr>
      <vt:lpstr>Acquisition Time: Internal Conversion Clock</vt:lpstr>
      <vt:lpstr>Acquisition Time: External Conversion Clock</vt:lpstr>
      <vt:lpstr>Acquisition Time: Other</vt:lpstr>
      <vt:lpstr>Power of a SAR ADC</vt:lpstr>
      <vt:lpstr>Analog Supply (AVDD) Power Consumption</vt:lpstr>
      <vt:lpstr>Digital Supply (DVDD) Power Consumption</vt:lpstr>
      <vt:lpstr>Minimizing Digital Supply Power Consumption</vt:lpstr>
      <vt:lpstr>DVDD Supply Power: Example Calculation</vt:lpstr>
      <vt:lpstr>Front-End Driver Power Consumption</vt:lpstr>
      <vt:lpstr>Front-End Driver Tradeoffs</vt:lpstr>
      <vt:lpstr>Driving a SAR ADC without a Driver Amplifier</vt:lpstr>
      <vt:lpstr>Power Scaling Example</vt:lpstr>
      <vt:lpstr>Thanks for your time! Please try the quiz.</vt:lpstr>
      <vt:lpstr>ADC System Power Scaling TIPL 4601-L TI Precision Labs – ADCs</vt:lpstr>
      <vt:lpstr>Required/Recommended Equipment</vt:lpstr>
      <vt:lpstr>Circuits under test</vt:lpstr>
      <vt:lpstr>Expected results</vt:lpstr>
      <vt:lpstr>Supply Current Measurement Circuit</vt:lpstr>
      <vt:lpstr>6a: Connect the hardware</vt:lpstr>
      <vt:lpstr>Start &amp; Setup the Plabs-Power Scaling EVM Software</vt:lpstr>
      <vt:lpstr>Calibrate system offsets</vt:lpstr>
      <vt:lpstr>Measure OPA320 at different sampling rates</vt:lpstr>
      <vt:lpstr>Expected results for OPA320</vt:lpstr>
      <vt:lpstr>Measure TLV313 at 100ksps</vt:lpstr>
      <vt:lpstr>Measure TLV313 at 10ksps</vt:lpstr>
      <vt:lpstr>Expected results for TLV313 </vt:lpstr>
      <vt:lpstr>Measure LPV811 at different sampling rates</vt:lpstr>
      <vt:lpstr>Expected results for LPV811</vt:lpstr>
      <vt:lpstr>Compare final test results to calculated values</vt:lpstr>
      <vt:lpstr>Measured vs Expected Results</vt:lpstr>
      <vt:lpstr>6b: Measured vs Expected Results</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BMS – Power Tools</dc:title>
  <dc:creator>Anand, Ankur</dc:creator>
  <cp:lastModifiedBy>a0872662</cp:lastModifiedBy>
  <cp:revision>483</cp:revision>
  <cp:lastPrinted>2017-08-18T23:23:27Z</cp:lastPrinted>
  <dcterms:created xsi:type="dcterms:W3CDTF">2014-01-16T17:03:53Z</dcterms:created>
  <dcterms:modified xsi:type="dcterms:W3CDTF">2018-05-17T00:46:42Z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0x01010098006535B0821C4C9CA25C1E8D4353DE</vt:lpwstr>
  </property>
</Properties>
</file>